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42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16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0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105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04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29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39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54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7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54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713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Aseptic techniques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Veterinary assisting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1041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Suite Maintenance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Ceiling</a:t>
            </a:r>
            <a:r>
              <a:rPr lang="en-US" sz="3600" dirty="0"/>
              <a:t> sanitation</a:t>
            </a:r>
          </a:p>
          <a:p>
            <a:pPr lvl="2"/>
            <a:r>
              <a:rPr lang="en-US" sz="2800" dirty="0"/>
              <a:t>Spot clean daily</a:t>
            </a:r>
          </a:p>
          <a:p>
            <a:pPr lvl="2"/>
            <a:r>
              <a:rPr lang="en-US" sz="2800" dirty="0"/>
              <a:t>Mopped once per week</a:t>
            </a:r>
          </a:p>
          <a:p>
            <a:pPr lvl="2"/>
            <a:r>
              <a:rPr lang="en-US" sz="2800" dirty="0"/>
              <a:t>Change ventilation filters weekly</a:t>
            </a:r>
          </a:p>
          <a:p>
            <a:pPr lvl="1"/>
            <a:r>
              <a:rPr lang="en-US" sz="3600" dirty="0">
                <a:solidFill>
                  <a:srgbClr val="FF0000"/>
                </a:solidFill>
              </a:rPr>
              <a:t>Wall</a:t>
            </a:r>
            <a:r>
              <a:rPr lang="en-US" sz="3600" dirty="0"/>
              <a:t> sanitation</a:t>
            </a:r>
          </a:p>
          <a:p>
            <a:pPr lvl="2"/>
            <a:r>
              <a:rPr lang="en-US" sz="2800" dirty="0"/>
              <a:t>Spot cleaned after each procedure</a:t>
            </a:r>
          </a:p>
          <a:p>
            <a:pPr lvl="2"/>
            <a:r>
              <a:rPr lang="en-US" sz="2800" dirty="0"/>
              <a:t>Mopped daily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761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Surgical Suite </a:t>
            </a:r>
            <a:r>
              <a:rPr lang="en-US" dirty="0" smtClean="0"/>
              <a:t>Maintenance (</a:t>
            </a:r>
            <a:r>
              <a:rPr lang="en-US" dirty="0" err="1" smtClean="0"/>
              <a:t>cont</a:t>
            </a:r>
            <a:r>
              <a:rPr lang="en-US" dirty="0" smtClean="0"/>
              <a:t>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33551"/>
          </a:xfrm>
        </p:spPr>
        <p:txBody>
          <a:bodyPr>
            <a:normAutofit fontScale="85000" lnSpcReduction="20000"/>
          </a:bodyPr>
          <a:lstStyle/>
          <a:p>
            <a:endParaRPr lang="en-US" sz="3800" dirty="0"/>
          </a:p>
          <a:p>
            <a:pPr lvl="1"/>
            <a:r>
              <a:rPr lang="en-US" sz="3300" dirty="0">
                <a:solidFill>
                  <a:srgbClr val="FF0000"/>
                </a:solidFill>
              </a:rPr>
              <a:t>Counter and shelf </a:t>
            </a:r>
            <a:r>
              <a:rPr lang="en-US" sz="3300" dirty="0"/>
              <a:t>sanitation</a:t>
            </a:r>
          </a:p>
          <a:p>
            <a:pPr lvl="2"/>
            <a:r>
              <a:rPr lang="en-US" sz="2400" dirty="0"/>
              <a:t>Disinfected daily</a:t>
            </a:r>
          </a:p>
          <a:p>
            <a:pPr lvl="2"/>
            <a:r>
              <a:rPr lang="en-US" sz="2400" dirty="0"/>
              <a:t>Spot clean between each surgery</a:t>
            </a:r>
          </a:p>
          <a:p>
            <a:pPr lvl="2"/>
            <a:r>
              <a:rPr lang="en-US" sz="2400" dirty="0"/>
              <a:t>Used items in medical waste container should be disposed of each day</a:t>
            </a:r>
          </a:p>
          <a:p>
            <a:pPr lvl="1"/>
            <a:r>
              <a:rPr lang="en-US" sz="3300" dirty="0">
                <a:solidFill>
                  <a:srgbClr val="FF0000"/>
                </a:solidFill>
              </a:rPr>
              <a:t>Floor</a:t>
            </a:r>
            <a:r>
              <a:rPr lang="en-US" sz="3300" dirty="0"/>
              <a:t> sanitation</a:t>
            </a:r>
          </a:p>
          <a:p>
            <a:pPr lvl="2"/>
            <a:r>
              <a:rPr lang="en-US" sz="2400" dirty="0"/>
              <a:t>Mopped daily and between surgeries as needed</a:t>
            </a:r>
          </a:p>
          <a:p>
            <a:pPr lvl="2"/>
            <a:r>
              <a:rPr lang="en-US" sz="2400" dirty="0"/>
              <a:t>Dual mop method</a:t>
            </a:r>
          </a:p>
          <a:p>
            <a:pPr lvl="1"/>
            <a:r>
              <a:rPr lang="en-US" sz="3300" dirty="0">
                <a:solidFill>
                  <a:srgbClr val="FF0000"/>
                </a:solidFill>
              </a:rPr>
              <a:t>Equipment</a:t>
            </a:r>
          </a:p>
          <a:p>
            <a:pPr lvl="2"/>
            <a:r>
              <a:rPr lang="en-US" sz="2400" dirty="0"/>
              <a:t>Cleaned and disinfected, following manufacturer’s recommendation</a:t>
            </a:r>
          </a:p>
          <a:p>
            <a:pPr lvl="2"/>
            <a:r>
              <a:rPr lang="en-US" sz="2400" dirty="0"/>
              <a:t>Permanent fixtures cleaned daily</a:t>
            </a:r>
          </a:p>
          <a:p>
            <a:pPr lvl="2"/>
            <a:r>
              <a:rPr lang="en-US" sz="2400" dirty="0"/>
              <a:t>Clean table after each use</a:t>
            </a:r>
          </a:p>
          <a:p>
            <a:pPr lvl="2"/>
            <a:r>
              <a:rPr lang="en-US" sz="2400" dirty="0"/>
              <a:t>Surgical ties washed weekly unless soiled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84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/>
          </a:p>
          <a:p>
            <a:pPr lvl="1"/>
            <a:r>
              <a:rPr lang="en-US" sz="3200" dirty="0"/>
              <a:t>Make patient urinate</a:t>
            </a:r>
          </a:p>
          <a:p>
            <a:pPr lvl="1"/>
            <a:r>
              <a:rPr lang="en-US" sz="3200" dirty="0"/>
              <a:t>Clip surgical area</a:t>
            </a:r>
          </a:p>
          <a:p>
            <a:pPr lvl="1"/>
            <a:r>
              <a:rPr lang="en-US" sz="3200" dirty="0"/>
              <a:t>Prep skin with a surgical scrub</a:t>
            </a:r>
          </a:p>
          <a:p>
            <a:pPr lvl="1"/>
            <a:r>
              <a:rPr lang="en-US" sz="3200" dirty="0"/>
              <a:t>Place patient on table</a:t>
            </a:r>
          </a:p>
          <a:p>
            <a:pPr lvl="1"/>
            <a:r>
              <a:rPr lang="en-US" sz="3200" dirty="0"/>
              <a:t>Apply monitors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800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Pack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pPr lvl="1"/>
            <a:r>
              <a:rPr lang="en-US" sz="3900" dirty="0"/>
              <a:t>Non-sterile items </a:t>
            </a:r>
          </a:p>
          <a:p>
            <a:pPr lvl="2"/>
            <a:r>
              <a:rPr lang="en-US" sz="3000" dirty="0"/>
              <a:t>Hair cover or cap</a:t>
            </a:r>
          </a:p>
          <a:p>
            <a:pPr lvl="2"/>
            <a:r>
              <a:rPr lang="en-US" sz="3000" dirty="0"/>
              <a:t>Surgical mask</a:t>
            </a:r>
          </a:p>
          <a:p>
            <a:pPr lvl="2"/>
            <a:r>
              <a:rPr lang="en-US" sz="3000" dirty="0"/>
              <a:t>Booties or shoe covers</a:t>
            </a:r>
          </a:p>
          <a:p>
            <a:pPr lvl="1"/>
            <a:r>
              <a:rPr lang="en-US" sz="3900" dirty="0"/>
              <a:t>Sterile items</a:t>
            </a:r>
          </a:p>
          <a:p>
            <a:pPr lvl="2"/>
            <a:r>
              <a:rPr lang="en-US" sz="3000" dirty="0"/>
              <a:t>Scrub pack containing bristle brush</a:t>
            </a:r>
          </a:p>
          <a:p>
            <a:pPr lvl="2"/>
            <a:r>
              <a:rPr lang="en-US" sz="3000" dirty="0"/>
              <a:t>Sterile linen hand towel</a:t>
            </a:r>
          </a:p>
          <a:p>
            <a:pPr lvl="2"/>
            <a:r>
              <a:rPr lang="en-US" sz="3000" dirty="0"/>
              <a:t>Surgical scrub</a:t>
            </a:r>
          </a:p>
          <a:p>
            <a:pPr lvl="2"/>
            <a:r>
              <a:rPr lang="en-US" sz="3000" dirty="0"/>
              <a:t>Surgery glove pack with correct-sized gloves</a:t>
            </a:r>
          </a:p>
          <a:p>
            <a:pPr lvl="2"/>
            <a:r>
              <a:rPr lang="en-US" sz="3000" dirty="0"/>
              <a:t>Sterile gown pack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03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Pack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  <a:p>
            <a:pPr lvl="1"/>
            <a:r>
              <a:rPr lang="en-US" sz="3800" dirty="0"/>
              <a:t>Sterilized separately</a:t>
            </a:r>
          </a:p>
          <a:p>
            <a:pPr lvl="2"/>
            <a:r>
              <a:rPr lang="en-US" sz="2800" dirty="0"/>
              <a:t>Instrument packs</a:t>
            </a:r>
          </a:p>
          <a:p>
            <a:pPr lvl="2"/>
            <a:r>
              <a:rPr lang="en-US" sz="2800" dirty="0"/>
              <a:t>½ surgical drape</a:t>
            </a:r>
          </a:p>
          <a:p>
            <a:pPr lvl="2"/>
            <a:r>
              <a:rPr lang="en-US" sz="2800" dirty="0"/>
              <a:t>¼ surgical drape</a:t>
            </a:r>
          </a:p>
          <a:p>
            <a:pPr lvl="2"/>
            <a:r>
              <a:rPr lang="en-US" sz="2800" dirty="0"/>
              <a:t>Towel packs</a:t>
            </a:r>
          </a:p>
          <a:p>
            <a:pPr lvl="2"/>
            <a:r>
              <a:rPr lang="en-US" sz="2800" dirty="0"/>
              <a:t>Individual instrument envelopes</a:t>
            </a:r>
          </a:p>
          <a:p>
            <a:pPr lvl="2"/>
            <a:r>
              <a:rPr lang="en-US" sz="2800" dirty="0"/>
              <a:t>Bowel packs</a:t>
            </a:r>
          </a:p>
          <a:p>
            <a:pPr lvl="1"/>
            <a:r>
              <a:rPr lang="en-US" sz="3800" dirty="0"/>
              <a:t>Pack supplies include</a:t>
            </a:r>
          </a:p>
          <a:p>
            <a:pPr lvl="2"/>
            <a:r>
              <a:rPr lang="en-US" sz="2800" dirty="0"/>
              <a:t>Gauze sponges</a:t>
            </a:r>
          </a:p>
          <a:p>
            <a:pPr lvl="2"/>
            <a:r>
              <a:rPr lang="en-US" sz="2800" dirty="0"/>
              <a:t>Laparotomy towel</a:t>
            </a:r>
          </a:p>
          <a:p>
            <a:pPr lvl="2"/>
            <a:r>
              <a:rPr lang="en-US" sz="2800" dirty="0"/>
              <a:t>Suture material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301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Surgery Pack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4000" dirty="0"/>
              <a:t>Scrub Pack</a:t>
            </a:r>
          </a:p>
          <a:p>
            <a:pPr lvl="2"/>
            <a:r>
              <a:rPr lang="en-US" sz="3200" dirty="0"/>
              <a:t>Hard bristle brush</a:t>
            </a:r>
          </a:p>
          <a:p>
            <a:pPr lvl="2"/>
            <a:r>
              <a:rPr lang="en-US" sz="3200" dirty="0"/>
              <a:t>Sterile hand towel</a:t>
            </a:r>
          </a:p>
          <a:p>
            <a:pPr lvl="2"/>
            <a:r>
              <a:rPr lang="en-US" sz="3200" dirty="0"/>
              <a:t>Surgical scrub</a:t>
            </a:r>
          </a:p>
          <a:p>
            <a:pPr lvl="2"/>
            <a:r>
              <a:rPr lang="en-US" sz="3200" dirty="0"/>
              <a:t>Surgery gloves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87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Sterilization </a:t>
            </a:r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2793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600" dirty="0"/>
              <a:t>Autoclave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Distilled water heated to high temperatures and pressure to sterilize items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Distilled water must be used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Don’t pack materials too tightly in autoclave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Must run the entire cycle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Allow to cool before removing contents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7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Sterilization </a:t>
            </a:r>
            <a:r>
              <a:rPr lang="en-US" dirty="0" smtClean="0"/>
              <a:t>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22793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r>
              <a:rPr lang="en-US" sz="3600" dirty="0" smtClean="0"/>
              <a:t>Surgical </a:t>
            </a:r>
            <a:r>
              <a:rPr lang="en-US" sz="3600" dirty="0"/>
              <a:t>Instruments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Cleaned after each use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Soak in disinfectant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Mechanical cleaning by ultrasonic cleaner can be done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Rinse instruments and thoroughly dry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Dip in instrument milk </a:t>
            </a:r>
          </a:p>
          <a:p>
            <a:pPr lvl="2"/>
            <a:r>
              <a:rPr lang="en-US" sz="2600" dirty="0">
                <a:solidFill>
                  <a:srgbClr val="FF0000"/>
                </a:solidFill>
              </a:rPr>
              <a:t>Drain and air dry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4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Aseptic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Practice keeping a sterile environment and keeping the environment disease and contaminate free 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Sterile</a:t>
            </a:r>
            <a:r>
              <a:rPr lang="en-US" sz="2800" dirty="0"/>
              <a:t> techniques – washing hands frequently, wearing gloves when handling animals, and cleaning all surfaces with disinfectants </a:t>
            </a:r>
          </a:p>
        </p:txBody>
      </p:sp>
    </p:spTree>
    <p:extLst>
      <p:ext uri="{BB962C8B-B14F-4D97-AF65-F5344CB8AC3E}">
        <p14:creationId xmlns:p14="http://schemas.microsoft.com/office/powerpoint/2010/main" val="4054712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Aseptic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smtClean="0">
                <a:solidFill>
                  <a:srgbClr val="FF0000"/>
                </a:solidFill>
              </a:rPr>
              <a:t>Nosocomial </a:t>
            </a:r>
            <a:r>
              <a:rPr lang="en-US" sz="2800" dirty="0">
                <a:solidFill>
                  <a:srgbClr val="FF0000"/>
                </a:solidFill>
              </a:rPr>
              <a:t>infection </a:t>
            </a:r>
            <a:r>
              <a:rPr lang="en-US" sz="2800" dirty="0"/>
              <a:t>– when a human causes the spread of disease and the contamination of an animal </a:t>
            </a:r>
          </a:p>
          <a:p>
            <a:pPr lvl="2"/>
            <a:r>
              <a:rPr lang="en-US" sz="2400" dirty="0"/>
              <a:t>Unsterile surgical practices</a:t>
            </a:r>
          </a:p>
          <a:p>
            <a:pPr lvl="2"/>
            <a:r>
              <a:rPr lang="en-US" sz="2400" dirty="0"/>
              <a:t>Contamination of a healthy animal due to unsafe sterile practices </a:t>
            </a:r>
          </a:p>
          <a:p>
            <a:pPr lvl="2"/>
            <a:r>
              <a:rPr lang="en-US" sz="2400" dirty="0"/>
              <a:t>Allowing contagious animals to be in contact with healthy animals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73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 &amp; General Cleaning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Practice good hygiene and odor control</a:t>
            </a:r>
          </a:p>
          <a:p>
            <a:pPr lvl="1"/>
            <a:r>
              <a:rPr lang="en-US" sz="3600" dirty="0"/>
              <a:t>It is important that the veterinary assistant be familiar with the facilities cleaning and disinfecting methods and with chemicals available  </a:t>
            </a:r>
          </a:p>
          <a:p>
            <a:pPr lvl="1"/>
            <a:r>
              <a:rPr lang="en-US" sz="3600" dirty="0"/>
              <a:t>“</a:t>
            </a:r>
            <a:r>
              <a:rPr lang="en-US" sz="3600" dirty="0">
                <a:solidFill>
                  <a:srgbClr val="FF0000"/>
                </a:solidFill>
              </a:rPr>
              <a:t>Clean as you go</a:t>
            </a:r>
            <a:r>
              <a:rPr lang="en-US" sz="3600" dirty="0"/>
              <a:t>” attitude </a:t>
            </a:r>
          </a:p>
          <a:p>
            <a:pPr lvl="1"/>
            <a:r>
              <a:rPr lang="en-US" sz="3600" dirty="0"/>
              <a:t>Cleaning must be done properly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845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Hygiene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600" dirty="0"/>
              <a:t>Most common method of spreading disease is through </a:t>
            </a:r>
            <a:r>
              <a:rPr lang="en-US" sz="3600" dirty="0">
                <a:solidFill>
                  <a:srgbClr val="FF0000"/>
                </a:solidFill>
              </a:rPr>
              <a:t>direct hand contact </a:t>
            </a:r>
          </a:p>
          <a:p>
            <a:pPr lvl="1"/>
            <a:r>
              <a:rPr lang="en-US" sz="3600" dirty="0"/>
              <a:t>Antibacterial soap and use of hand sanitizer </a:t>
            </a:r>
          </a:p>
          <a:p>
            <a:pPr lvl="1"/>
            <a:r>
              <a:rPr lang="en-US" sz="3600" dirty="0"/>
              <a:t>Signs throughout the facility to remind all staff members to wash their hands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17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Room Sanitation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500" dirty="0"/>
          </a:p>
          <a:p>
            <a:pPr lvl="1"/>
            <a:r>
              <a:rPr lang="en-US" sz="3000" dirty="0"/>
              <a:t>Safety and disease control </a:t>
            </a:r>
          </a:p>
          <a:p>
            <a:pPr lvl="1"/>
            <a:r>
              <a:rPr lang="en-US" sz="3000" dirty="0"/>
              <a:t>Cleaned after every patient that is seen in the room and at the end of the day </a:t>
            </a:r>
          </a:p>
          <a:p>
            <a:pPr lvl="1"/>
            <a:r>
              <a:rPr lang="en-US" sz="3000" dirty="0"/>
              <a:t>Begin cleaning at a starting point</a:t>
            </a:r>
          </a:p>
          <a:p>
            <a:pPr lvl="1"/>
            <a:r>
              <a:rPr lang="en-US" sz="3000" dirty="0">
                <a:solidFill>
                  <a:srgbClr val="FF0000"/>
                </a:solidFill>
              </a:rPr>
              <a:t>Work clockwise </a:t>
            </a:r>
          </a:p>
          <a:p>
            <a:pPr lvl="1"/>
            <a:r>
              <a:rPr lang="en-US" sz="3000" dirty="0"/>
              <a:t>Always clean, using an up and down motion or side to side </a:t>
            </a:r>
          </a:p>
          <a:p>
            <a:pPr lvl="1"/>
            <a:r>
              <a:rPr lang="en-US" sz="3000" dirty="0"/>
              <a:t>Trash should be cleaned up on a regular basis </a:t>
            </a:r>
          </a:p>
          <a:p>
            <a:pPr lvl="1"/>
            <a:r>
              <a:rPr lang="en-US" sz="3000" dirty="0"/>
              <a:t>Cold tray chemicals should be changed on a regular basis </a:t>
            </a:r>
          </a:p>
          <a:p>
            <a:pPr lvl="1"/>
            <a:r>
              <a:rPr lang="en-US" sz="3000" dirty="0"/>
              <a:t>Floor should be swept and cleared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05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Veterinary Sanitation Chemicals &amp; Cleaners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Antiseptics</a:t>
            </a:r>
            <a:r>
              <a:rPr lang="en-US" sz="3200" dirty="0"/>
              <a:t> – solutions that destroy microorganisms or inhibit their growth on living tissues and are effective disinfecting agents 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Spectrum of activity </a:t>
            </a:r>
            <a:r>
              <a:rPr lang="en-US" sz="2400" dirty="0"/>
              <a:t>– refers to what the agent will kill such as viruses, bacteria, or fungus 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Appropriate surface uses </a:t>
            </a:r>
            <a:r>
              <a:rPr lang="en-US" sz="2400" dirty="0"/>
              <a:t>– refers to the types the agents may use to clean 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Contact time of the solution </a:t>
            </a:r>
            <a:r>
              <a:rPr lang="en-US" sz="2400" dirty="0"/>
              <a:t>– refers to how long the disinfectant should sit before being cleaned from the surface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Inhibiting factors </a:t>
            </a:r>
            <a:r>
              <a:rPr lang="en-US" sz="2400" dirty="0"/>
              <a:t>– refers to uses that should be avoided when using the disinfectant 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Toxic effects </a:t>
            </a:r>
            <a:r>
              <a:rPr lang="en-US" sz="2400" dirty="0"/>
              <a:t>– refers to the hazardous effects that use of the agent may have to humans or animals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11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Laundering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sz="3200" dirty="0"/>
              <a:t>Important part of sanitation and disease control plan</a:t>
            </a:r>
          </a:p>
          <a:p>
            <a:pPr lvl="1"/>
            <a:r>
              <a:rPr lang="en-US" sz="3200" dirty="0"/>
              <a:t>Sort by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Surgical materials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Regular hospital materials</a:t>
            </a:r>
          </a:p>
          <a:p>
            <a:pPr lvl="2"/>
            <a:r>
              <a:rPr lang="en-US" sz="2400" dirty="0">
                <a:solidFill>
                  <a:srgbClr val="FF0000"/>
                </a:solidFill>
              </a:rPr>
              <a:t>Contagious items</a:t>
            </a:r>
          </a:p>
          <a:p>
            <a:pPr lvl="1"/>
            <a:r>
              <a:rPr lang="en-US" sz="3200" dirty="0"/>
              <a:t>Most items may require </a:t>
            </a:r>
            <a:r>
              <a:rPr lang="en-US" sz="3200" dirty="0">
                <a:solidFill>
                  <a:srgbClr val="FF0000"/>
                </a:solidFill>
              </a:rPr>
              <a:t>pretreating</a:t>
            </a:r>
          </a:p>
          <a:p>
            <a:pPr lvl="1"/>
            <a:r>
              <a:rPr lang="en-US" sz="3200" dirty="0"/>
              <a:t>High temperatures should be used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30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Asepsis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pPr lvl="1"/>
            <a:r>
              <a:rPr lang="en-US" sz="3600" dirty="0"/>
              <a:t>Prevention of any organisms from entering the patient via surgical incision, inhalation, or IV anesthesia</a:t>
            </a:r>
          </a:p>
          <a:p>
            <a:pPr lvl="1"/>
            <a:r>
              <a:rPr lang="en-US" sz="3600" dirty="0"/>
              <a:t>All items in use must be sterile</a:t>
            </a:r>
          </a:p>
          <a:p>
            <a:pPr lvl="1"/>
            <a:r>
              <a:rPr lang="en-US" sz="3600" dirty="0"/>
              <a:t>Ventilation of surgical suite must be separate from normal hospital ventilation</a:t>
            </a:r>
          </a:p>
          <a:p>
            <a:pPr lvl="1"/>
            <a:r>
              <a:rPr lang="en-US" sz="3600" dirty="0"/>
              <a:t>Only surgical procedures should be performed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971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</TotalTime>
  <Words>666</Words>
  <Application>Microsoft Office PowerPoint</Application>
  <PresentationFormat>Widescreen</PresentationFormat>
  <Paragraphs>133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Aseptic techniques </vt:lpstr>
      <vt:lpstr>Aseptic techniques</vt:lpstr>
      <vt:lpstr>Aseptic techniques</vt:lpstr>
      <vt:lpstr>Housekeeping &amp; General Cleaning</vt:lpstr>
      <vt:lpstr>Hand Hygiene</vt:lpstr>
      <vt:lpstr>Exam Room Sanitation</vt:lpstr>
      <vt:lpstr>Veterinary Sanitation Chemicals &amp; Cleaners</vt:lpstr>
      <vt:lpstr>Laundering Materials</vt:lpstr>
      <vt:lpstr>Surgical Asepsis</vt:lpstr>
      <vt:lpstr>Surgical Suite Maintenance</vt:lpstr>
      <vt:lpstr>Surgical Suite Maintenance (cont…)</vt:lpstr>
      <vt:lpstr>Surgical Preparation</vt:lpstr>
      <vt:lpstr>Surgical Pack Preparation</vt:lpstr>
      <vt:lpstr>Surgery Pack</vt:lpstr>
      <vt:lpstr>Surgery Pack (continued…)</vt:lpstr>
      <vt:lpstr>Sterilization Technique</vt:lpstr>
      <vt:lpstr>Sterilization Technique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Aseptic techniques</dc:title>
  <dc:creator>jkinney</dc:creator>
  <cp:lastModifiedBy>Kelly Durdock</cp:lastModifiedBy>
  <cp:revision>6</cp:revision>
  <dcterms:created xsi:type="dcterms:W3CDTF">2015-04-16T13:48:09Z</dcterms:created>
  <dcterms:modified xsi:type="dcterms:W3CDTF">2016-12-06T17:53:07Z</dcterms:modified>
</cp:coreProperties>
</file>