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36" d="100"/>
          <a:sy n="36" d="100"/>
        </p:scale>
        <p:origin x="5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3212B55-B820-4E70-BEB5-EAD63900154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B9C8E33-290D-4C7F-8DBA-D176DC9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3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B55-B820-4E70-BEB5-EAD63900154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8E33-290D-4C7F-8DBA-D176DC9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2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3212B55-B820-4E70-BEB5-EAD63900154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B9C8E33-290D-4C7F-8DBA-D176DC9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8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B55-B820-4E70-BEB5-EAD63900154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B9C8E33-290D-4C7F-8DBA-D176DC9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2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3212B55-B820-4E70-BEB5-EAD63900154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B9C8E33-290D-4C7F-8DBA-D176DC9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2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B55-B820-4E70-BEB5-EAD63900154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8E33-290D-4C7F-8DBA-D176DC9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5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B55-B820-4E70-BEB5-EAD63900154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8E33-290D-4C7F-8DBA-D176DC9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8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B55-B820-4E70-BEB5-EAD63900154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8E33-290D-4C7F-8DBA-D176DC9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8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B55-B820-4E70-BEB5-EAD63900154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8E33-290D-4C7F-8DBA-D176DC9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3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3212B55-B820-4E70-BEB5-EAD63900154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B9C8E33-290D-4C7F-8DBA-D176DC9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7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2B55-B820-4E70-BEB5-EAD63900154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8E33-290D-4C7F-8DBA-D176DC92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4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3212B55-B820-4E70-BEB5-EAD63900154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B9C8E33-290D-4C7F-8DBA-D176DC9275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850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2.02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Execute effective communication through written, verbal, and technological formats.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5264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Appropriate communication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Sympathy</a:t>
            </a:r>
          </a:p>
          <a:p>
            <a:pPr lvl="1"/>
            <a:r>
              <a:rPr lang="en-US" sz="2800" dirty="0" smtClean="0"/>
              <a:t>sharing feelings with each other in a time of sadness</a:t>
            </a:r>
          </a:p>
          <a:p>
            <a:pPr lvl="0"/>
            <a:r>
              <a:rPr lang="en-US" sz="3200" dirty="0" smtClean="0"/>
              <a:t>Empathy</a:t>
            </a:r>
          </a:p>
          <a:p>
            <a:pPr lvl="1"/>
            <a:r>
              <a:rPr lang="en-US" sz="2800" dirty="0" smtClean="0"/>
              <a:t>being able to understand another’s feelings at a particular time</a:t>
            </a:r>
          </a:p>
          <a:p>
            <a:endParaRPr lang="en-US" dirty="0"/>
          </a:p>
        </p:txBody>
      </p:sp>
      <p:pic>
        <p:nvPicPr>
          <p:cNvPr id="7170" name="Picture 2" descr="http://www.hooverwebdesign.com/free-printables/pet-sympathy/pet-sympathy-pet-loss-card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392" y="2180496"/>
            <a:ext cx="2741204" cy="172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4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Interacting with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435100" cy="441394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600" dirty="0" smtClean="0"/>
              <a:t>Speaking</a:t>
            </a:r>
          </a:p>
          <a:p>
            <a:pPr lvl="1"/>
            <a:r>
              <a:rPr lang="en-US" sz="2200" dirty="0" smtClean="0"/>
              <a:t>Speech communication requires practice and experience</a:t>
            </a:r>
          </a:p>
          <a:p>
            <a:pPr lvl="1"/>
            <a:r>
              <a:rPr lang="en-US" sz="2200" dirty="0" smtClean="0"/>
              <a:t>Conversations from people may have no focus on the task at hand and will have to be clarified</a:t>
            </a:r>
          </a:p>
          <a:p>
            <a:pPr lvl="1"/>
            <a:r>
              <a:rPr lang="en-US" sz="2200" dirty="0" smtClean="0"/>
              <a:t>Remember that each person is different so treat each person as an individual</a:t>
            </a:r>
          </a:p>
          <a:p>
            <a:pPr lvl="0"/>
            <a:r>
              <a:rPr lang="en-US" sz="2600" dirty="0" smtClean="0"/>
              <a:t>Listening</a:t>
            </a:r>
          </a:p>
          <a:p>
            <a:pPr lvl="1"/>
            <a:r>
              <a:rPr lang="en-US" sz="2200" dirty="0" smtClean="0"/>
              <a:t>Essential in veterinary field</a:t>
            </a:r>
          </a:p>
          <a:p>
            <a:pPr lvl="1"/>
            <a:r>
              <a:rPr lang="en-US" sz="2200" dirty="0" smtClean="0"/>
              <a:t>Train to focus on what is being said</a:t>
            </a:r>
          </a:p>
          <a:p>
            <a:pPr lvl="1"/>
            <a:r>
              <a:rPr lang="en-US" sz="2200" dirty="0" smtClean="0"/>
              <a:t>Hear what is being said and think about the words to clearly understand the main point</a:t>
            </a:r>
          </a:p>
          <a:p>
            <a:pPr lvl="0"/>
            <a:r>
              <a:rPr lang="en-US" sz="2600" dirty="0" smtClean="0"/>
              <a:t>Observation</a:t>
            </a:r>
          </a:p>
          <a:p>
            <a:pPr lvl="1"/>
            <a:r>
              <a:rPr lang="en-US" sz="2200" dirty="0" smtClean="0"/>
              <a:t>Used to pay attention to a person’s body language and speech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Grief and Communication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Grief</a:t>
            </a:r>
          </a:p>
          <a:p>
            <a:pPr lvl="1"/>
            <a:r>
              <a:rPr lang="en-US" sz="2800" dirty="0" smtClean="0"/>
              <a:t>an emotion that people feel after they have lost a pet or loved one.  The close emotion is known as the human animal bond</a:t>
            </a:r>
          </a:p>
          <a:p>
            <a:pPr lvl="0"/>
            <a:r>
              <a:rPr lang="en-US" sz="3200" dirty="0" smtClean="0"/>
              <a:t>Euthanasia</a:t>
            </a:r>
          </a:p>
          <a:p>
            <a:pPr lvl="1"/>
            <a:r>
              <a:rPr lang="en-US" sz="2800" dirty="0" smtClean="0"/>
              <a:t>process of humanely ending an animal’s life</a:t>
            </a:r>
          </a:p>
        </p:txBody>
      </p:sp>
      <p:pic>
        <p:nvPicPr>
          <p:cNvPr id="8194" name="Picture 2" descr="https://encrypted-tbn0.gstatic.com/images?q=tbn:ANd9GcTJ8Mk8GrBPvWI1mAAEl3DF8M2H59H1k51tR2k4KGN69GCxX7Jw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944" y="4249271"/>
            <a:ext cx="2751921" cy="250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19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Grief and Communication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200" dirty="0" smtClean="0"/>
              <a:t>Humane</a:t>
            </a:r>
          </a:p>
          <a:p>
            <a:pPr lvl="1"/>
            <a:r>
              <a:rPr lang="en-US" sz="2800" dirty="0" smtClean="0"/>
              <a:t>used to describe what is considered acceptable by people in regards to an animal’s mental, physical, and emotional well-being</a:t>
            </a:r>
          </a:p>
          <a:p>
            <a:pPr lvl="0"/>
            <a:r>
              <a:rPr lang="en-US" sz="3200" dirty="0" smtClean="0"/>
              <a:t>Shock</a:t>
            </a:r>
            <a:br>
              <a:rPr lang="en-US" sz="3200" dirty="0" smtClean="0"/>
            </a:br>
            <a:r>
              <a:rPr lang="en-US" sz="3200" dirty="0" smtClean="0"/>
              <a:t>	emotion of sudden death of a pet</a:t>
            </a:r>
          </a:p>
          <a:p>
            <a:pPr lvl="0"/>
            <a:r>
              <a:rPr lang="en-US" sz="3200" dirty="0" smtClean="0"/>
              <a:t>Denial</a:t>
            </a:r>
          </a:p>
          <a:p>
            <a:pPr lvl="1"/>
            <a:r>
              <a:rPr lang="en-US" sz="2800" dirty="0" smtClean="0"/>
              <a:t>person may not accept the pet’s death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3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Grief and Communication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200" dirty="0" smtClean="0"/>
              <a:t>Bargaining</a:t>
            </a:r>
          </a:p>
          <a:p>
            <a:pPr lvl="1"/>
            <a:r>
              <a:rPr lang="en-US" sz="2800" dirty="0" smtClean="0"/>
              <a:t>allows the person an attempt to resolve the pet’s problem by any means possible</a:t>
            </a:r>
          </a:p>
          <a:p>
            <a:pPr lvl="0"/>
            <a:r>
              <a:rPr lang="en-US" sz="3200" dirty="0" smtClean="0"/>
              <a:t>Acceptance</a:t>
            </a:r>
          </a:p>
          <a:p>
            <a:pPr lvl="1"/>
            <a:r>
              <a:rPr lang="en-US" sz="2800" dirty="0" smtClean="0"/>
              <a:t>owner understands and accepts that the pet has passed away</a:t>
            </a:r>
          </a:p>
          <a:p>
            <a:pPr lvl="0"/>
            <a:r>
              <a:rPr lang="en-US" sz="3200" dirty="0" smtClean="0"/>
              <a:t>Anger</a:t>
            </a:r>
          </a:p>
          <a:p>
            <a:pPr lvl="1"/>
            <a:r>
              <a:rPr lang="en-US" sz="2800" dirty="0" smtClean="0"/>
              <a:t>natural emotion in the event of the trauma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7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Grief and Communication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000" dirty="0" smtClean="0"/>
              <a:t>Sorrow</a:t>
            </a:r>
          </a:p>
          <a:p>
            <a:pPr lvl="1"/>
            <a:r>
              <a:rPr lang="en-US" sz="2600" dirty="0" smtClean="0"/>
              <a:t>emotion that leads to sadness over the loss of the pet</a:t>
            </a:r>
          </a:p>
          <a:p>
            <a:pPr lvl="0"/>
            <a:r>
              <a:rPr lang="en-US" sz="3000" dirty="0" smtClean="0"/>
              <a:t>Depression</a:t>
            </a:r>
          </a:p>
          <a:p>
            <a:pPr lvl="1"/>
            <a:r>
              <a:rPr lang="en-US" sz="2600" dirty="0" smtClean="0"/>
              <a:t>state of sadness where a person becomes so sad they can’t handle the normal functions of daily life</a:t>
            </a:r>
          </a:p>
          <a:p>
            <a:pPr lvl="0"/>
            <a:r>
              <a:rPr lang="en-US" sz="3000" dirty="0" smtClean="0"/>
              <a:t>Guilt</a:t>
            </a:r>
          </a:p>
          <a:p>
            <a:pPr lvl="1"/>
            <a:r>
              <a:rPr lang="en-US" sz="2600" dirty="0" smtClean="0"/>
              <a:t>stage when a person feels he or she should be able to do something to save the pet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What are the essential components of communication?</a:t>
            </a:r>
          </a:p>
          <a:p>
            <a:pPr lvl="0"/>
            <a:r>
              <a:rPr lang="en-US" sz="2800" dirty="0" smtClean="0"/>
              <a:t>What is the difference between verbal, non-verbal, and written communication?</a:t>
            </a:r>
          </a:p>
          <a:p>
            <a:pPr lvl="0"/>
            <a:r>
              <a:rPr lang="en-US" sz="2800" dirty="0" smtClean="0"/>
              <a:t>What is the different communication skills needed in a veterinary facility?</a:t>
            </a:r>
          </a:p>
          <a:p>
            <a:pPr lvl="0"/>
            <a:r>
              <a:rPr lang="en-US" sz="2800" dirty="0" smtClean="0"/>
              <a:t>How do veterinary assistants interact with people?</a:t>
            </a:r>
          </a:p>
          <a:p>
            <a:r>
              <a:rPr lang="en-US" sz="2800" dirty="0" smtClean="0"/>
              <a:t>How can you handle grief while effectively communicating with clients?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361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Communication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Five essential components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800" dirty="0" smtClean="0"/>
              <a:t>Sender- person trying to relay an idea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800" dirty="0" smtClean="0"/>
              <a:t>Message- the idea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800" dirty="0" smtClean="0"/>
              <a:t>Receiver- person intended to understand the message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800" dirty="0" smtClean="0"/>
              <a:t>Channel- route of communication (verbal, non-verbal, and written)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800" dirty="0" smtClean="0"/>
              <a:t>Feedback- receiver returns message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Communication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Verbal communication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3200" dirty="0" smtClean="0"/>
              <a:t>Spoken words between two or more people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3200" dirty="0" smtClean="0"/>
              <a:t>Most common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3200" dirty="0" smtClean="0"/>
              <a:t>Important to be able to speak well to other people</a:t>
            </a:r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QSEhUUDxAWDxQUEBUUEBUVFBcQFxAVFBUWFhUVFRQYHCggGRolHhQUITEhJSktLy4uGB8zODU4NygtLisBCgoKDg0OGhAQGiwkICQsLSwsLy8sLC0sLDI3LDQsLDQsLC0sLCwsLC8sLCwsLCwvLCwsLCwsLCwsNCwsLys0LP/AABEIAKsBJwMBIgACEQEDEQH/xAAcAAABBQEBAQAAAAAAAAAAAAAAAwQFBgcBAgj/xABKEAABAwICBQoCBQcJCQAAAAABAAIDBBESIQUGEzFSBxQiQVFhcZGh0TKBI0JygpIzU2KDorHBFTQ1Q0Rkc8LSJFRjdJOjs7Tw/8QAGwEBAAIDAQEAAAAAAAAAAAAAAAMEAQIFBgf/xAAtEQACAgEDAwIFAwUAAAAAAAAAAQIDEQQhMQUSQRNRIjJhgaHR4fEUFUJxkf/aAAwDAQACEQMRAD8A23Yt4R5BGxbwjyCUQgE9i3hHkEbFvCPIJRCAT2LeEeQRsW8I8glEIBPYt4R5BGxbwjyCUQgE9i3hHkEbFvCPIJRCAT2LeEeQRsW8I8glEIBPYt4R5BGxbwjyCUQgE9i3hHkEbFvCPIJRCAT2LeEeQRsW8I8glEIBPYt4R5BGxbwjyCUQgE9i3hHkEbFvCPIJRCAT2LeEeQRsW8I8glEIBPYt4R5BGxbwjyCUQgE9i3hHkEbFvCPIJRCAT2LeEeQRsW8I8glEIBPYt4R5BGxbwjyCUQgE9i3hHkEbFvCPIJRCAT2LeEeQRsW8I8glEIBPYt4R5BCUQgBCFxAdQuLtkBxdRZFkBxdRZcQHUIQgBCEIAQhCAEIXCUB1CLoQAhCEAIXCqJrBrtNT6YpaBsUboqhjHOe7FjbiMgNrG31B5oC+IQhACEIQAhCEAIQhACEIQAhC4gOoXEIDqEIQAhCEAIQuXQHULl0zrdLQQ/lqiKL7cjWfvKAeoVbm170e3+2xO7mEynyYCVG1HKhQtPRM0veyF1v2rLZRk/BjKLshUum5T6B3xOli+3C//KCpmg1sopjaKsic7hLwx34XWKw4tcoZRNoXlrl6WDIIQhACqnKoSNE1haSCILgjIizmm4IVrVa5SmYtFVo/ukh/C2/8EAz5IiToikLiSTG8kk3JJkf1lXFVTksjw6Joh/dwfxEn+KtaAh9YtZ6Wha11ZUNgDr4A65c/DbFhaASbXHmFHaA5QtH1r9nS1TXSH4WOa+Jz/sh4GL5Ka0noaCocx1RBHMYi4xbRofgLgAbA+A8lkXKjo2Bmk9GsoImR1RqA6TYtDSGB8eEyNb94+AKA2sLKNc4b6zaL/wAA/sbdy1cKm6e1cll0xQVjA3ZU8czZrmzrvY8Mwttnm5AXNCEIAQhcJQHUKJ0xrFTUv85qGRHqbe73eDBdx8lTqnlYivaCjmkHU6QshB+Vy70WrklyyWui2z5ItmjoWUP5Vpr9Ghjt3zuv6Rr1FyrzX6dDHb9Gd1/WNa+tD3LX9r1eM+m/waqhZrHytRj46GbvwPiePUtPoprR3KPQy/HK6mPZOwxj8ebfVbKcX5K89LdD5oNfYuCE3pKyOVuKKRsrTucxwePMJwtiA4hdQgBCEIAQhcQBdUnWflGgpnOigaauZvxBpwxxk9T5c893RaCcxuVa5QteHyufS0byyJt2VEzTZ0rgbOjjP1WjMFwz6getUKOMAAAAAbgMgPkrun0jn8UuCGduNkTmk9b66oBEtSY2m92QDYtt2Ys3n8WagI6ZoJIaMR3utcnxccylwF0BdKFMILZEDk3yeAEYUrhRhUhqJWXiSMOFnAOHWCLpfCvJCc8gkNC6yVdGAKWezAcopBtYjffkTib90hazqhrzDXHZkGnqALmJ5B2g63ROHxtBv2EZXGaxQhec8i1xY5pDmOacLmOG5zT1FVLtJGe8dmSQta5PpgFdVL5O9b+eMMU+VTE27zawnZewlb37g4dRPYQrmFyJRcXhlpPO51QmulXTxUU7q4kU5iLJsN8TmydDC22dzisptMNOaHhq4XwVLNpFIAHNuRuIIIIzBBAN+5YMjLUqpp5KKA0JJpxEGw4r4g1hLbOvncEEKcTHQ2iYqSFkFMzZxRtsxty62dzcnMm5Kp/LdUyRaLkfDI+F4mis6N7o3WLrEXaQetAW/TmkRT0805FxDBJKR27Nhdb0We8jGitu2XS1URLU1kjw0/mo2uwFrfm0DwaAp6h0s6DQUVS5pqXM0XHK5ryXGU7Frjjcbkg3uT2XS/JnrIdIUQnNOKb6R7cLPgOE/Ez/AO33QFrVG03q5XyaXp6qGpDKSJgEke0cCfixjZgYXYrtzJ/cr0hACELhKA8SyBoJcQ0AXcSbAAbySdwWTa08o8kxwaOcYosw6YtGOXsMO/C39Ii5vlbekOUrWnnUjqWFwNPG4CYi/wBPK0m7L7ixptcdbvDOnKrdf2/DE9D0vpKsXq3Lbwvf6nnDm5xzc92J7icTnuO8uccyV6sugL0AqTl7nqYQjBYisI8gIslAxesC17jYRsghLYF4LU7gFBO+nftKaR1O/rdGcOL7TfhcO4gq/wCrHKaRaPSQGbgG1EbbNzP9cz6v2hl2gLPyF4IU8LpROdq+l0ahN4w/dH0iyQEXBuDmCMwQewpRYnqBrYaJ4hmcBSPcbXBPNnuIsRb+rJ3jqJvuutrBV+E1NZR4zVaWenscJ/ydQhC3K4KkcqWsRpqcQxXEtTiY0g2MUYH0knqGjvcFdisJ5QNKmp0hNwQWp4+8t6Ujh4udb7im09fqWJGlku2OSuxsAAAFgNwSgCGpVjV3SmcaxKhi9talGsWDDYmGJXQmqLq6J1Q6odF0nhjWuwhoY4tGV8ybXPivYjTHm9RHcUtTsY3EuLC3Fhc43cW57ic7KrqoTlFdhJVOKe5yFhALXHE5j3Mc7iLHFuL52BQ5icQ0+BoF72vcne4k3c495JJQ5qsQyopPk0bTewzIXghOHtSEjgASSABvJNgPmtwKaPrn08sc8V8cTw4AG2Nv1oz3OFx5HqX0PouvZURRzQuxskYHsPaCFiWrOplTXdJo5rDl9LI03kHWYo/rDf0jYbt62bV/Q7KOBkERcWRg2LjiJxEuOfiTl1LkayUJSzHktVKSW5JIQmOkdM09PbnFRFBf4dpI2O/gHHNUyUfKgcubL6Hn7nwn/usH8VdqHSEUwxQSsmbxRvbIPNpUFyiRUr6GWOvn5tA8sa5987h4e0N7Tdv70A/1Wgw0VKzspIWn5RtG5SkcYaLNAA6gBYD5JtohzDBFsXiSPZM2Twbh7MIwuBHaE8QFP1r/AJVfOItGmCCHZBzp5bucH3ILA3Pqsb261XNWdcq+HSLNGaYZG98jS6CePo4wGuLSQMiDgcOogrTKudkbHPkIa1jS57jkGgC5JWU6lwv0vpQ6Xc3Z01ODBRsdfFIQ0gv7LDaOPibdSA11VjlC08aOjc5n5SRwhhztZ8l+l90BzvkrOmOltFRVLDHURNmZe9nC9iNzgeo94WGbRaUk3wfO0cYAAHV695717AV31l5N5YcUlCTURgX2Lj9K3twPOUngbHvKpLDmQQWuabOa4FrmHsc05tPcVzLa5Q5Pd6PXUXxxW8P28ntrUq1iI2pwxirSlgvN4G4ppJpGQQHC97XOxb8DW2vkd5JcEpU6InpJGx1L9ptA4scQAQW2Jabb7gk/JepIpGvZLTuDZWXAvkHNdbE0kbtwN+5ew+oneJKxzSWgiNrSXYS62JxNt9hb5lWI2Veg88nBtWq/rlJZ7Pxjz9zwY14dGnpjSbmKkpnaUhi5iScE8e1IPapoyySJjZ7b5EXB3g9a2Dks026opTHKcUlO4R3O98ZaDG499rtJ7WlZG4Kxcm1eYdIxtvZlQx0Lx1F7QZInHws8ffVzTTxLHucfremVmn70t47/AG8m3hdXAhdA8YIaQq2wxPlebNjjc9x7A0En9y+b45C/pu+J5Mj/ALUhL3eritv5T5MOi6oA2L4hGP1r2x2/aWJNXR6fHdsgvfCPbQnDGpGNOWBdErMUY1OI414iCewMWGRtnlkKHQqQjiXZIVp3GuSHkjTdzVIzjpBjGmSR/wAEbRie/wAGjq79wVl0ByevlDX6QcYhe/N43DEQDullB3EWu1vmVHZqIV88k1dcpFL0Zo6aqkMdJFtnt+N18EcWVxtJNwO7IXOe7rWkascnUMBZLVHnU7bEE3bFE62ezj6+vpPufBXGio2QsDIY2xMb8LGNDGjwAyThc23Uzs28FyFaicAXUIVckOFYXqjq9DpLTOk/5UYZ3wznZMc4sGESPYMm2uA0R28Vuqy7lY0K6mczTFF0J6ZzectHRFRESG9O2+17Hu8AgLjq1qbR0D5X0UOxMwaHjE5ws25GEOJt8RSuturEGkYNhVYsG0a9pY7C5rmggEGx6nEZ9qeaC0k2pp4Z2CzZoWSAdmJoNk/KAaaJ0eynhjhhGGOKNrIwTchrRYXJ3lO03qK2OO20kZHfdicG38LnNLMffMZg7jvugK3yi6EmrqCampnsjkkwZyEtbhD2ucCQ0nMA9SktWdGc1pIILAbKFjDhzBc1oDiCQL3NzdRnKHqw7SVG6njn5uS9jsVi4ODSbtcAQbZ+gUlqtok0lJDTvlM5ijDTI7e63dc2HUBfdZASqEIQHkhQOs2qdPWgGVpbI0ERzMOF7L+jh3OBCsCEayZjJxeYvDMQ0/qvUUOJ0rdtAHHDNGCcLerbR72HtIu3LeExiAIuDe+62d/mt7cLqm6e1AikcZKR3NZCM2ht4ZD2mIWwu/Sb87rn36JS3hszu6TrU4/Dduvfz+5n7GJQRr3UU8kDgyriNO9xsy5xMkI/NyDJ3hke5LNYuLbGVcsSWDuwvhYu6Dyhq6NIvYnz2pvIFrGRLGQxkam0gT2UJpIFagyxFjVwXhlaYHMnF7wyMlsN5Ebg5wHiAR80pIm88eJpaesEeYsrdbw0zF8FOqUX5TPpSJ+JoI3EAj5i6FGapVG0oaV/FSQu842oXXPnD2IPlb/oyT/Hpf8A2YljbVtfKlFi0XUm18DWS/8ASkZJ/lWKNK6egfwsrX8oWjTliaxlOGFXyBjuJSFOVGRuTyGRasiZMQOTaafHNsnvNHEW3NSW7QA8LQLhp/Sfl4pNky6+ZRTg5LCeDEXh5ayaZqzoukhZipMEuIDHMHCV8ve5+fkMgpwLCozspDLA51PIfifGcBd9oDJ/3gVP6K5QaqJ1qlrKuPqLQIZR4/Ud+yudZpLFuty/C+D+hq6FWdB680dS7A2XYyfm5hsXHr6JPRf90lWW6qtNck51CEIAVb5QtLQUtDLJWQmphOFjohb6TE4AA3ytfP5KyJvpChjnjdHPG2WNws9jxia4b8wfBARmplfDUUUEtLFsYXRfRRkAbNrSW4bDLKymikaOkZExscLBGxjQ1jWjCGtG4AdQSxQGDcnWrTNNyVVTpaSWZzJyxsO0cwRXu7qNwBuAFtxWuapasM0eyRkMssjHyY2NleZNiLWwMJ+rvPzWf61U50HpFlfTXFHVy4NIxgYg15LjtB2fESO8Eda1uKQOALTcEAg9oOYQHtCEIAQhCAELl1Ead1lpqMXqZ2sP1WDpyP8Asxtu4/IIEm9kS5XiR4AuSAOsnID5lZtpblLe8WoYMH/EqB1drYWm/wCIjwVW0nXS1WVXM+obe+B1mxj9W0Bp+d1Ws1dcPOTpUdK1Fu7WF9TRNZta6EsMTmDSNzYxRBsrbjrdITgbbxuqHTtcJHkdCJxBiiLzM6HtG1IBI7je3akYyBkMh2bksHrkarVyuXbhY/J2tL0yOnfd3Nv8Cz3JtKV6c9IPcqcYnTjESkKayJeRyayFWoIsREHpIpRxTWtkLY3kbwwkeNslagt0b2NRg2zfNQv6Nov+Sg/8bV1P9B0uypoI92zgjZ+FgH8F1dhHzZvLFNI0bZopIpBiZJG5jx2tcCCPVfOJhMZdG/4onujffLpRuLT+66+lisc5VNA7CoFTGw7OoNpiBkyYAAE9mMWHi3tKt6Oztnh+SG2OUU9pS7HJsClGuXYKg8a5LMkTNj0q1ywYaHrZUGVNcSMawa9oq+RIvK4XpJz1kykeZwHCzgHDrBFwfknWhtPVNGTzWoc1v5qT6aL5McbsHcwtTFzkmStJVRn8yJFJx4NI0Fyqj4dIU+z7JYLytd3mI9NvgMSvuhtMwVce0pZWzMuWktv0XDe1wOYPcV87PdYErc+TzRDqWhiZK3DK/FLMMrtfIcWEkb8Iwt+6uZqqIVY7SzVNy5LMhCFTJQQhCApnKlVUDaVrNLF4hklGERh2Jz2XO9u4AXKs+iJo3wxPgOKJ0THRHddhaMJz7rJvrBq9T1rBHWQNna12JodcYXdoIzCf0tO2NjWRtDGMaGsaMg1rRYADsACAVQhCAFWNd9bP5PYwiAzvlc5sYxCNgLRc43ZkZdgKs6q3KLoI1dG4R/lYnCaHK+JzAbs+80ub81iWcbElXZ3rv4zuZlpnXStqgWvm5sw72U94j4GUkv8AItUDDGG7hYned5ce1x3k95ScbwQCNxSoXMsnKXLPfabSUUrNUV/v9xyxycMemTHJZr1VlAsND1siUEiZNkXoSKFwI+0dOek3vSJkXh0iyoGVE696Qe5D3pIlTRiSJHCVJapUHOK6nitcCTbSdzILPufvbMfNRL3gAkmwGZJ6gtc5LNXnQQOnnZhlqLEAjOOIfA09hNy4jvA6lc08O6WfY5PWdWqaHFcy2/UvIQgLq6J4oCmOmNGx1ML4Zm4mSNId2jscD1EGxB7k+QgPnbTuhpKKcwTXdYXilLcInZxDqxDLEOo+ITMFb7rJq7DWxbKoaSA7HG5pwuieAQHtPbmcjketYlrHq/PQPDakAsc60U7fycm+zT1sfYbjkeoldbTapSXbPkrWV43Qxa5KB6bhy9YldIRxjRtE3xLuJMAVL14Ll4LlwlDB0leCVxzrZk2HfkrJqhqXNXlsjwYKQnpPPRknHZCLZNPGbZHK+8R2WxrWZG0YuTwhbk61aNZUbWQHm9O9rjcZTyg3awHra0i7u8Adq24Jvo2hZBEyKFuCONgaxo6gP3+KcriW2OyXcy5GKisAhCFGbAhCEAIQhACEIQAvJC9IQGNco2qhpZHVMLQKaRw2gH9nkde7j1Bjj19RPeqeF9IyxhwIcAQRYg5gjsIWT608nEkRx6ObtYrEugLunH2CEnJzf0XG46idyq3UZ3ieh6X1dVpVXceH+pSAV6Dkjj6Tmm7XMJa9pBa5hHU5pzC93VJxa5PUwnGazF5QsHr1jTe67iWnabYFi9eS9J3XCVlRB6JXkleC/MDMucQ1jQLue45ANaMyVoGqHJ097hLpJuBmRjpw7pOIN7zkZAZDoA+PYpq6nMoazqFWmj8Ty/CGXJ7qfztwqKlgNK0nZMN/9oeCLP8A8MH8RHYM9jAXlrbZDLs7l7XRhBRWEeK1OpnqLHOf8AhCFsVwQhCAElUU7ZGlkjGyNcLOa5oc1w7CDkUqhAZtpvkqYS59DMYCcxFIDJGD2MN8TB3ZgdQVJqtUNIRX2lE91vrQkTtPgG9Lzat/QrFeqshsmaSriz5tkpJWmzqedp7DBL/pXltPId0Ex/US/wClfSiFN/Xz9kaegj54g1erJPydFO7xiMY85LBTmiOTeulP04jo29rnbd/4GEAfiW1oWktba/oZVUUUzV/k4pKZ20kxVkg3GazmM72RAYQe/M96uQC6hVZScnlkiWAQhCwZBCEIAQhCAEIQgBCEIAQhCA4hdQgInTertNVi1TAyQ2OF9rPZfhkHSb5qmVvJOzPm9ZIzsbKxs4HdiGF3mStJQtXFPlE1Wotqea5NGL1vJtXsP0WwnFt+0dCfDCWn96YnUTSX+5tPhUR/xW7IUfoQ9i7HrGrX+X4RhkWoOknf2aOP7dQ3/KHKwUHJS9385rMI62wx9IfrHkj9lamhZVMF4NbOq6uaw5/8wiD1f1UpqMf7PEMVrOlf9JK7xkOdu4ZKbAXUKU57bbywQhCGAQhCAEKLFW/i9Ajnb+L0HsgJRCi+dv4vQeyOdv4vQeyAlEKL52/i9B7I52/i9B7ICUQovnb+L0Hsjnb+L0HsgJRCi+dv4vQeyOdv4vQeyAlEKL52/i9B7I52/i9B7ICUQovnb+L0Hsjnb+L0HsgJRCi+dv4vQeyOdv4vQeyAlEKL52/i9B7I52/i9B7ICUQovnb+L0Hsjnb+L0HsgJRCi+dv4vQeyOdv4vQeyAlEKL52/i9B7I52/i9B7ICUQovnb+L0Hsjnb+L0HsgJRCi+dv4vQeyOdv4vQeyAlEKL52/i9B7I52/i9B7ICUQovnb+L0Hsjnb+L0HsgJRCi+dv4vQeyOdv4vQeyAlEKL52/i9B7I52/i9B7ICUQos1b+L0C4gP/9k="/>
          <p:cNvSpPr>
            <a:spLocks noChangeAspect="1" noChangeArrowheads="1"/>
          </p:cNvSpPr>
          <p:nvPr/>
        </p:nvSpPr>
        <p:spPr bwMode="auto">
          <a:xfrm>
            <a:off x="155575" y="-1584325"/>
            <a:ext cx="57150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encrypted-tbn0.gstatic.com/images?q=tbn:ANd9GcSdPLIOSU1UBE-8bY4Y61L4UywjyNnxHXPh_8j48SURJ7smiui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594" y="2166077"/>
            <a:ext cx="1920240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6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Communication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Non-verbal communication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800" dirty="0" smtClean="0"/>
              <a:t>Interaction between people without the use of spoken words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800" dirty="0" smtClean="0"/>
              <a:t>Body language- mannerisms and gestures that tells how a person feels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800" dirty="0" smtClean="0"/>
              <a:t>Positive body language will assist in dealing with upset clients</a:t>
            </a:r>
          </a:p>
          <a:p>
            <a:endParaRPr lang="en-US" dirty="0"/>
          </a:p>
        </p:txBody>
      </p:sp>
      <p:pic>
        <p:nvPicPr>
          <p:cNvPr id="2050" name="Picture 2" descr="https://encrypted-tbn2.gstatic.com/images?q=tbn:ANd9GcRoPG2IOngkYg-kTUw11Y8uYTxXfdQPHR50cuv_eB-2ME-JjRE3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882" y="5250884"/>
            <a:ext cx="2355925" cy="150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1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Communication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Written communication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800" dirty="0" smtClean="0"/>
              <a:t>Used for progress records, writing letters, memos, emailing or texting someone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800" dirty="0" smtClean="0"/>
              <a:t>Must be clear, accurate, and understandable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800" dirty="0" smtClean="0"/>
              <a:t>Keep a notepad and pencil next to the telephone to record accurate messages</a:t>
            </a:r>
          </a:p>
          <a:p>
            <a:endParaRPr lang="en-US" dirty="0"/>
          </a:p>
        </p:txBody>
      </p:sp>
      <p:pic>
        <p:nvPicPr>
          <p:cNvPr id="3074" name="Picture 2" descr="http://www.kent.ac.uk/careers/pics/application-for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150" y="4935341"/>
            <a:ext cx="2886355" cy="176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89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Communication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43" y="1722552"/>
            <a:ext cx="11029615" cy="3678303"/>
          </a:xfrm>
        </p:spPr>
        <p:txBody>
          <a:bodyPr/>
          <a:lstStyle/>
          <a:p>
            <a:pPr lvl="0"/>
            <a:r>
              <a:rPr lang="en-US" sz="3200" dirty="0" smtClean="0"/>
              <a:t>Technological communication</a:t>
            </a:r>
          </a:p>
          <a:p>
            <a:pPr marL="850392" lvl="1" indent="-457200"/>
            <a:r>
              <a:rPr lang="en-US" sz="2800" dirty="0" smtClean="0"/>
              <a:t>Many animal hospitals today use alert systems to send out reminders via email, text messages, or utilize social media</a:t>
            </a:r>
          </a:p>
          <a:p>
            <a:pPr marL="1124712" lvl="2" indent="-457200"/>
            <a:r>
              <a:rPr lang="en-US" sz="2400" dirty="0" smtClean="0"/>
              <a:t>written communication through non-traditional means</a:t>
            </a:r>
          </a:p>
          <a:p>
            <a:pPr marL="1124712" lvl="2" indent="-457200"/>
            <a:r>
              <a:rPr lang="en-US" sz="2400" dirty="0" smtClean="0"/>
              <a:t>treat this form of communication as written and each message should be cognizant of limitations to avoid complications</a:t>
            </a:r>
          </a:p>
          <a:p>
            <a:endParaRPr lang="en-US" dirty="0"/>
          </a:p>
        </p:txBody>
      </p:sp>
      <p:pic>
        <p:nvPicPr>
          <p:cNvPr id="4098" name="Picture 2" descr="http://s1053572.instanturl.net/wordpress/wp-content/uploads/2013/03/Depositphotos_8961904_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847" y="4729247"/>
            <a:ext cx="3662111" cy="190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5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Appropriate communication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3200" dirty="0" smtClean="0"/>
              <a:t>Courtesy</a:t>
            </a:r>
          </a:p>
          <a:p>
            <a:pPr lvl="1"/>
            <a:r>
              <a:rPr lang="en-US" sz="2800" dirty="0" smtClean="0"/>
              <a:t>putting someone else’s needs and concerns before your own</a:t>
            </a:r>
          </a:p>
          <a:p>
            <a:pPr lvl="1"/>
            <a:r>
              <a:rPr lang="en-US" sz="2800" dirty="0" smtClean="0"/>
              <a:t>all people should be treated with respect and professionalism</a:t>
            </a:r>
          </a:p>
          <a:p>
            <a:pPr lvl="0"/>
            <a:r>
              <a:rPr lang="en-US" sz="3200" dirty="0" smtClean="0"/>
              <a:t>Kindness</a:t>
            </a:r>
          </a:p>
          <a:p>
            <a:pPr lvl="1"/>
            <a:r>
              <a:rPr lang="en-US" sz="2800" dirty="0" smtClean="0"/>
              <a:t>exemplifies being helpful, understanding, and working in a friendly manner</a:t>
            </a:r>
          </a:p>
          <a:p>
            <a:pPr lvl="1"/>
            <a:r>
              <a:rPr lang="en-US" sz="2800" dirty="0" smtClean="0"/>
              <a:t>treat others as you would like to be treated</a:t>
            </a:r>
          </a:p>
          <a:p>
            <a:endParaRPr lang="en-US" dirty="0"/>
          </a:p>
        </p:txBody>
      </p:sp>
      <p:pic>
        <p:nvPicPr>
          <p:cNvPr id="5122" name="Picture 2" descr="https://s-media-cache-ak0.pinimg.com/236x/91/d5/3d/91d53d3e0a7e673ae4ff6e9e13801c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527" y="1914861"/>
            <a:ext cx="2474072" cy="242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6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Appropriate communication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Patience</a:t>
            </a:r>
          </a:p>
          <a:p>
            <a:pPr lvl="1"/>
            <a:r>
              <a:rPr lang="en-US" sz="3200" dirty="0" smtClean="0"/>
              <a:t>trait that demonstrates calm demeanor in all situations without any negative complaints</a:t>
            </a:r>
          </a:p>
          <a:p>
            <a:pPr lvl="0"/>
            <a:r>
              <a:rPr lang="en-US" sz="3600" dirty="0" smtClean="0"/>
              <a:t>Tactfulness</a:t>
            </a:r>
          </a:p>
          <a:p>
            <a:pPr lvl="1"/>
            <a:r>
              <a:rPr lang="en-US" sz="3200" dirty="0" smtClean="0"/>
              <a:t>doing and saying the appropriate things at the correct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53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23</TotalTime>
  <Words>591</Words>
  <Application>Microsoft Office PowerPoint</Application>
  <PresentationFormat>Widescreen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Gill Sans MT</vt:lpstr>
      <vt:lpstr>Wingdings 2</vt:lpstr>
      <vt:lpstr>Dividend</vt:lpstr>
      <vt:lpstr>Objective 2.02</vt:lpstr>
      <vt:lpstr>Essential Questions</vt:lpstr>
      <vt:lpstr>The Communication Process</vt:lpstr>
      <vt:lpstr>The Communication Process</vt:lpstr>
      <vt:lpstr>The Communication Process</vt:lpstr>
      <vt:lpstr>The Communication Process</vt:lpstr>
      <vt:lpstr>The Communication Process</vt:lpstr>
      <vt:lpstr>Appropriate communication skills</vt:lpstr>
      <vt:lpstr>Appropriate communication skills</vt:lpstr>
      <vt:lpstr>Appropriate communication skills</vt:lpstr>
      <vt:lpstr>Interacting with people</vt:lpstr>
      <vt:lpstr>Grief and Communication Terminology </vt:lpstr>
      <vt:lpstr>Grief and Communication Terminology </vt:lpstr>
      <vt:lpstr>Grief and Communication Terminology </vt:lpstr>
      <vt:lpstr>Grief and Communication Terminology 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2.02</dc:title>
  <dc:creator>jkinney</dc:creator>
  <cp:lastModifiedBy>Kelly Durdock</cp:lastModifiedBy>
  <cp:revision>4</cp:revision>
  <dcterms:created xsi:type="dcterms:W3CDTF">2015-01-22T13:15:57Z</dcterms:created>
  <dcterms:modified xsi:type="dcterms:W3CDTF">2016-09-11T14:55:27Z</dcterms:modified>
</cp:coreProperties>
</file>