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5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77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7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1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46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8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4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6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2027B01-C85F-4219-AB68-B64469D686F0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F59A920-0F6F-4858-B18F-2D7A27E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Veterinary Assisting</a:t>
            </a:r>
            <a:br>
              <a:rPr lang="en-US" dirty="0" smtClean="0"/>
            </a:br>
            <a:r>
              <a:rPr lang="en-US" dirty="0" smtClean="0"/>
              <a:t>Unit 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Pharmacy and Laboratory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Labeling a Prescription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NC law requires the following information be included on all prescription labels:</a:t>
            </a:r>
          </a:p>
          <a:p>
            <a:pPr lvl="1"/>
            <a:r>
              <a:rPr lang="en-US" sz="2800" dirty="0"/>
              <a:t>Veterinary facility</a:t>
            </a:r>
          </a:p>
          <a:p>
            <a:pPr lvl="2"/>
            <a:r>
              <a:rPr lang="en-US" sz="2400" dirty="0"/>
              <a:t>Address</a:t>
            </a:r>
          </a:p>
          <a:p>
            <a:pPr lvl="2"/>
            <a:r>
              <a:rPr lang="en-US" sz="2400" dirty="0"/>
              <a:t>Phone number</a:t>
            </a:r>
          </a:p>
          <a:p>
            <a:pPr lvl="2"/>
            <a:r>
              <a:rPr lang="en-US" sz="2400" dirty="0"/>
              <a:t>N</a:t>
            </a:r>
            <a:r>
              <a:rPr lang="en-US" sz="2400" dirty="0" smtClean="0"/>
              <a:t>ame </a:t>
            </a:r>
            <a:r>
              <a:rPr lang="en-US" sz="2400" dirty="0"/>
              <a:t>of prescribing veterinarian</a:t>
            </a:r>
          </a:p>
          <a:p>
            <a:pPr lvl="1"/>
            <a:r>
              <a:rPr lang="en-US" sz="2800" dirty="0"/>
              <a:t>Client name</a:t>
            </a:r>
          </a:p>
          <a:p>
            <a:pPr lvl="2"/>
            <a:r>
              <a:rPr lang="en-US" sz="2400" dirty="0"/>
              <a:t>Client address, if controlled substance </a:t>
            </a:r>
          </a:p>
        </p:txBody>
      </p:sp>
      <p:sp>
        <p:nvSpPr>
          <p:cNvPr id="4" name="AutoShape 2" descr="data:image/jpeg;base64,/9j/4AAQSkZJRgABAQAAAQABAAD/2wCEAAkGBhQSERQUEhIVFRQWGBgXGRgYGBgYFxgXGRgXFRgYGBoZICYeFxokGRgVHy8gIycpLC0sFx49NjAqNSYrLSkBCQoKDgwOGg8PGi8iHiUsLCksKjIsLywqNSwsKSkpLiktKis1MTUsKiwsLCwpKSkpLi8sKSwpKSwsLCwsLCksNP/AABEIALMBGQMBIgACEQEDEQH/xAAbAAACAwEBAQAAAAAAAAAAAAAFBgADBAIBB//EAE4QAAIBAwIEAQYICwYEBgIDAAECAwQREgAhBQYTMSIHIzJBUXEUF0JUYZOx0xUWMzVSVXKBkZSzJGJ1gpKhQ1PB0TRzg6Ky0sPwRKPC/8QAGAEBAQEBAQAAAAAAAAAAAAAAAAECAwT/xAA3EQACAQEECAQGAQIHAAAAAAAAAQIRAxIhMRNBUXGRobHRFCJhgQQyUpLB4fBi8SRCY4KistL/2gAMAwEAAhEDEQA/AGHlTl9q5+IPLXV6dOvqoUWKqkRFjRlKgLuBbIjb1AaYPi3X9Y8U/nZdZvJd24p/ilZ9seuuHUPEYwiqxwD3LOyPIy5wEmYszj0PhA80Rc4HFbkAC/4t1/WPFP52XU+Ldf1jxT+dl1OIJxNppREQkW+BvCx2SXG2S7Av0bhgSN7G254g4bWv8KM7SKXiCIYnjGJE0zAxC4t5porlyCSGFxsdAd/Fuv6w4p/Oy6nxbr+seKfzsur+EwVucazYrFjZlVgRj0gLBiTL1erffIrj2JO5Dz8E4mYwFk84jCzGYgOlMlob2v4ppWaR77WUBtAEfi3X9Y8U/nZdT4t1/WPFP52XQ1+AcS6jFJSqdaWdMpSxV3eREQi5yiSMI+Ha8h28Oxyj66QSJHTyLN0iwaWYSKZiuIGZY7ZAk9thcqC1tAZfi3X9Y8U/nZdT4t1/WPFP52XVFFwziUaLH1rBLrndJS6tIDm3UGZKRuRba5jHe+/PDvwk6rNJmplSItEDCOkOrKXVFkAtIIjCLve9nvuFsBp+Ldf1jxT+dl1Pi3X9YcU/nZdZoU4yCA7QkYkFlCen0zJcAj0TIRF7ly9eiVPHWPTTwS36xjlEc11UXbJYwTGBZh3JAFhb19wM3xbr+seKfzsup8W6/rHin87LqhuH13W+EKrnxFhA0wwCiCJDfFwBIZEfH00IkOWJNx7S8CrVonhlkd5VlDK6uWMyEK7KzF42Veo0g2ZbALa48JAu+LhP1jxT+dl14fJwn6w4p/Oy6GPyxxCzXqZXIjTLxW60tlHqmXCNSHN16beIXEljlxxDlbiBSUCqlYlV3yC9WTx7nzoCItxbEKTZbq+JJjNRV6STdDmq5fgVzHHX8XnkXukNXK+J9jtsiH6CwOuByLVv6E1dH/5vE5Sf9MSkf+7WiebqRw09JlHIkM6GMHouk5jUIzr6r2ms+63YeK5B1ZT8uVgV2cMzpTyrGpncLLNJKxQuBIQixxrEALkjqOMmxDHKrLGp6JuNk7tzjX8UXXeZfiwrD34tVL9AnqW/3Mg+zU+Kuq/XVZ9bP97q88tVgfCKefGI06h3YkOwjh60xycM3hWwHjUlpAV+UJFyvXgqRVS7SqVza4xHQzkktMbs2EwxGS+cbwpl4VxfxmNPLYvtXYo+LSsXtxOpf31VVH/uHb7NcHk6dPyknFGHtg4k7n/RIEP8L6I8T4HWtLMyyOVIviHIDteKyAdZbRgLJv5tvH8vfWaXlziFn87IxwX/AIhHUltb1TLaNSL3GDbi6vY3XdjGmT+aKfLpQ74byvTzkqnEuKiRd2jermSRfejAG30jb6dEh5N1/WHFP52XVfFphMsMMJE1bGY/OruIWXHN5HHYEBgU7tft7Cwg4gf+NSD3Qyn7ZBqKWrM3OxjRSrdrqefTL2Bvxbr+seKfzsup8XCfrHin87LovDR1mQL1MJW4uFgIJHrAJkNvfbSQvE+Iycc6dpRSrKQQFVYzHHH3J6niualLm1zim10ZRtOpwnFRyae6v5oMHxbr+seKfzsup8W6/rDin87LqryevUvLXvUzvKBUdGPJOmgESjIxJcgIWawO98Bck6ddUwJ/xbr+sOKfzsup8W6/rDin87Lpw1NAJ/xbr+sOKfzsup8W6/rDin87Lpw1NAJ/xbr+sOKfzsup8W6/rDin87Lpw1NAfL+fuUjR8OqKiLiHEupGoK5VkpW5ZV3G19idfTNKfld/M1Z+wv8AUTTXoBL8lvbin+KVn2x610XD66GJB1GkJXJwSrMHvCpVGlY3OHXYXIXIjYDbWTyWnbif+KVn2x6Za7mOmhNpJ41b9HIF/wDSLt/tqNpZmowlLCKqCj+ELbql1MfolbsCrGUgEhQykqqhtiRc7dq+EQ8QGKzMAqrCLgIzHGA9S7FiWYzBQbr2OxPfRD8bEb8nBVSX9awOo/jJiNT8N1B9Hh8vveSFfsc6l9HXQWmtU3tLqZ+K0dXnJLA24iiVFYkjPNjKcMxHlgRbId7WIAOh/EpeJLm4UMExZFQAZXhkU3szFvOMpxKkAgEFgNFzX1p7UcQ/aqf/AKxnXoqq/wCb0w/9eQ//AItS+hoJbV9y7gulqOItGCVNyq91iVrlRbFWO3jvmHttbG50Q4OaoTS/CFNmsFsVMa4tIbrY3sVaMXYZEg32A1Z8Jr/+RS/Xyfda8FdX+ukgPuqG/wCsWl9DQS2r7l3BfDoOIIqABvk3EsiyEMFjDl3LM3TY9QgISQbdgbC5/wAIAEqGJITZ+h4WxlDeibWz6RaxPhPh8VwN34Yqh6VAx/Ynib/5Y69/GYrbqUdWnujWQD6pm+zVvImgnqo9zT6MIcKWXC8xBcsx2tYLkcQLf3bd99bdBIucKUmxmEbfoyhojf3SBb61V3H6eIAyTRrft4gS37Ki5b9w0vLaR2NonRxddwRvrmSQKCSQANyT2AG5Ogf4elk/8NSSMP05vMJ7wGBkP+nV1HQ1JJNRMhBUjpxIVUX9eZJcke0Y6Xq5B2TiqyaXpXHgsvcG0nlLopet0pDKYVLMI1MjEdQwjBUuWuwFtuzqdgb6LcB5girIjJDlZXaNg6lWV0NmVgfWNJ9D5JehBNHBXTxyTKiNIMyQi+JwqmSwLOXOXdQ7AdyS28rcD+B0yQF1fC9isaRLYkkAImw29e5JuT31o5GniPBoZwBNEj27ZAEj3Huv7jrAOVgv5Gpqoh6gJc1HuEofR3U1lxTOsbacVRPDZq4AJeEVQ7V7H9uGIn/2469/BtZ89T+XX/76OampcX8bNaeWxfbHsAjwSpY+KvkA9iRQr/uVY68/FGJvyzzz/RLK5X/QtkP7xo9qatxDxFpqdNyS6FFJRpGuMaKijsqgKB+4av1L6yV/FYoVylkSNfazAX91+592rkcknJ7Wa9eaBDmpX/IU9RN7CsZRD/nlKg/uvqfhOsb0KJV/8yoUf7IrfbqX0ddBPXRb2l1D2poGJ6//AJVIP/VlP2R68NRXj/gUre6aQfbFpeJoXtXFB3U0B/CtWvp0OX/lTo3+zhNenm2NPy8U8H0yRNh/rTJP4nUvovh7TVjuafQO6ms9HXxyqGjdXU+tWDD+I1o1s4tNOjJqampoQT/K7+Zqz9hf6iaa9Knld/M1Z+wv9RNNegPlPJpiafiEVRO8cTcQqyqXMcckhezK0gsSQojIS49L1+oxwPjEjyGnpIaWndTVMXMTFCkNU1MgAR1JY2yZi221gb7echSwrFxT4QYxF+FKwHqY4949jlsdYq2h4XVC1NDLIFbC8LiOJXkOOPnmCAsbDEL4tu+uT8r/AJU98U7WCWMUsP6d+qnM2cK8pkswv0McpOHqtldlVaro9TN72uOo2BsL+G4N9e8r+UWeonp4ZY40MrVB8IbeGMMI3W7Gx6kcqsDf0R2uNVU3CqrO6vRqrOhImMbszwOkcf5BFGUb9NQAdjiO9tbBwWeOSJYzwtJ41kMS4SCRUckyFRmTiWJJ2tcnVv8AozD+FSdNJHj+jpufpeqI+kP/ABNZCWKOEKQRVEiYvexcmJb/AObYeodWeUCsipoJWEd5UllINLOuKxxRyWt1iShL2M3ogC9tjqielq8ep1uG9MSyEMrIE60gZZPEwtmwdwRe/iOq6bl6piYxItIrIjEplESsbqEa6sLqhUAH1W1NJ/SzXg/9SHH9DFX831KComVIelSyxRPFZ2lkZ1hZyjhgq/lgFBVsse4vtq47zLNT1aoyqlOwULI0byCSUlh0i6OBA3oY5qwbI7g6VIqKoygmw4c7HFIXZozkU8KBCrASMvYdyPVokfhDTPLPT8MeSEAO5lKtGLG2Z8WFgWsW7XNu51dJ6PgZfwjSqpxf+7uZ+EeU6eaOkBiiE7yQ/CAA+KQzvTiJkGVwzrUoQWJHmpNjbbXwvnCsnNCQaZVqlqGYdKUlfg7eIA9YDxAi1xsf0u2s08ksZiEdDQ+cWHplJlkZ1p7ND01JQyBNiMb2sNX8NjBMMfWgpZIw4jjNI0bqJN3WMzOQcvXjfTSLYPBypW8vZ1/61N/K/NjVzQJLCAJKNZ3yjYAuzICI8yQ0dmO+/q31zx3h1NSt1KS0VYfQjiAPVP6LxDbE+tvDbvfW2l5EiXDKadsIxEoVxEqxixCAQhTjsNiT20a4dwWGAHoxIl+5A8R/abu37zo1e1Es7SNjlJv0WCe+ur2NcV7C4sfX79Wa8vqX10PIe6mpqaAmpqamgJqivqulG8h3CKzHcDZQW7nYdu51friWIMCDuCCD7jsdAfLuCeW5HimlqFiQL0liRX3aSUysA7XIRRGI8mIFisn0Lpk5T57E9FFUVFlaUy2EKTSLikjINwpINgDvbv2HYMVFwSCFCkUSohtdVFgbIsY/giIvuUauoqFIY1jiUJGgCqo2CgdgNRmo0r5suHcAcT5tVgkdMWEsrrGrPFKqpe5LnNVDEAGy33NvVfWSajWmq6dVHUklSZ3nkjeolvG1OoC4EdJT1W7DEWG2mXinDEnjKPe2xBBsysDdWU/JYHcHQKWSemdXnjSpwV1SZCsc4RsWfJHIVvQUkqR6I2GsZOsj1VUoXbLy7U3n74cOpT+PPUeMQQSteXDdVAkTCo9BiwUHKIGzG+JG29gx0VeJ4Fli2EiB1yB2yFxkAfV6wD+/SwnE+FvlG+EbB82SUNEUkIYX8VgjeN+x7sx776NU3wLFo42p8ZlwKqyWdVjEeNgdwIwFsPUNaUk9Z55WVpH5otewBruc544w2MbDKchwkmLwxGMCUrleKHxsGmLMBipCsH2bq6crGzB0THcs4uiqNyTuu1r+saHTcCohhG6R7k4K7XJuFBUBjdlNluu4NhtqNSUZimRmjaPqGSW7iwkZ87sb+E5AWG3oj2a0cwRFzbOVu0aKY1pmkUq4ZxUTSRAqC14jggfFgxBbE9idX13H6hKfiLhYTJSM+Oz4FFpoqmzb3ZvGV2Kjt+/ZMlBGY2d4AUF0LyLe2WYN2N2AY5C97E3FtC5KrhzCZIo2qOqQZVhWWUObW8bDweiQN2G1vUBrLktp1jY2ksosL13LUbEyQnoT/wDMj2v7BInoyr9DC/sI1q5f4k08Cu4Ae7owG65xu0bFT+iSpI0BWukmiAEkdJTXwy6ySTHb0A4YpG1vXkze7vpi4cIYgKeJkBjXaMMCwXbci+XrG59v06izqjpaPyXZur40W/8AGo3ampqa2eYT/K7+Zqz9hf6iaa9Knld/M1Z+wv8AUTTXoD5VyTJHHU8QmniZo14hVKsti6ROJLsSovgSpj8dvk9x6+eBclymmZUMUxmgSLqCSNhTsKlpGZcLZ2VllUm7B47XsdmPyXDbif8AilZ9settSOGylndVRldY2kwkhYSOVCoXAU5HNTa97MD231ijWR6HaQmkp1VFTDHlh1Fg+TqpZ6QEoFp8UYhnvIFquu03hlWzyYxuwIJyvucVII8xck1FRUVGGCrM6yrOW8UYWkel6WIGW7sGuDazv69mLy0UUbFU4hUxlWKlTJ1LMIhOQRKrHaMhu/Yj269i6xiMy8SIiAvlLTIotYG+4S4sRv20q9hNHB5TXun+ExabkqqLmb4NCA6tEaUyJgt6ZKcTXClO6kEAXwI9fg1TUeTiqZTF5s4dZ+sW3n6kUUYhcWLBfAQS1xZU2PZWb8MyhbniFMPGsXjpnRhI/oKwMgKlvVcAHVg4nUFxGKynZyWFlpZmtg/Ta9pLKA+1zYatXsJol9a59haruRaqRpnEUaiqWdBGXFqUymnIluFsx8yWIQXyK7ndh1NyPVF1YRx/2d3f01/tgatjrLNt4LKlvHfxt7PFpjnnqRKImrkV2BIC0bm4GNzkWK2GS3N7DIX1S1QGijlbisrRyglDFHGMgAWYjGNmsACSfVbS89hdFH61z7ASHkWpDm8cYEskMuQcf2URV09a0a+EFrpKqDCwuGvYWJbuN8YpSDDJjOzbdBB1XP8AlF8febAe0awycNo8HkmnlnSMqrl5pHW7qjKMVOLXEkZFgb5jRGjraWFkhiTptICVRYZEyAIBJsg7FluT2yF7X1MWVaKDrVt8OePQHcG5cqVhUmrnicknAlJkRbnBPGDcqmIJB3IOt2FenZqacfSHhb/bNf8AYa11PMdPGzq8oUpfK4awIj6xGVscund8b3sL21ZU8cgjSV3kUJD+UbeyXVX3I/usp2/SHt0UEsiy+JlNtySfsuufMT+euM160sZhglil6wLCPCYtHGjTmxDLZT08SCBlfH5QuGkesz4ZDlxAVC/BxOfH0ihLNI5K5RuwsA/UbswsCb2+kzcbgRkVpUBdGkW52KIAWa/YKAb3J+zXEPHoGBtINmjUghla8pCx+FgDZjsDax332OtI88nV1SoERr3Qyo5jgRsWc5Z9KwSRvOY54eFT4sfFb2avi4tE2GMgOZdV77mMkOB7iD/DVIbNTQxeZIC7JmQysisCki2aRlSMElQLsWW3tv7NeVXM9NGSHlAILg7McemELlrDwqodCWOwyG+gCmpodNx+BTKGf8iLyHFyqDBZN2Axvgym172I1ZPxiNIjK5ZYxckmOS4AvcsuOSgAE3ItoDbqaFSc0Uy+lMF3jHiDKQZmZYrhgCMirWv7NWVXMMEbtG8oDoELKAzMBI4jj2UEks5AAG+49ugCOlTnPlyWqkgwsUS+QJcelLBf0ZEv5oTd7/RuRY9FxiJnEYbxkA2xYWuMgGuPAxAvi1jb1asTiMZlaIODIiq7L6wrXCk+/E//AKRoBL/FaovTkoP7KWyXJf7UGnSa++wtjkM/lH1elqkchuS6vBEetKkufhPQUVDzPHuLtlGQnh2N2BsACXSDjsLydJZBnd1sQwuUNnCkizlT3Ck21WnM1MUzE6FMZXy9WMLBJTf+6xAPv1Gk8zcZyj8roKlf5P7sVWKMiRIl6qgR9Jkld3bC++UbIBjfePfHvrNTcgshgZqWN+gqJImS3qWAdWkW+y7srgMRvcbbEvc3Fo1kSIseo4yChWY43C5HEHEXIFzbvrMOaKazHrLZVL3s1iikKWTbzihiBdbi5HtGpcjsN+ItfqfFiXH5O5BHJEI4kMrrKJRj5nbxRDYO1msAQACCb2tYmJOXqmVKjHCl6tOsGAs4uqSoHyW2IvIALAnFBcDsGM8bh6TS5+BTixs11a4XErbINcgY2vuNeQcegdo1WVS0ueC7hiY9pBY7hlOxBsRvqpJHOU5S+Z1FmXgU5nao+DJZ42i6GaeG8aoJCbY28JQgXOFtvkizl3liaBoEezCCSVzMT4pRJGUC23a4uoN9rRra/YHRzPTf89PyTT+v8khKu/0gEEHRNWuLjsdUye6mpqaAT/K7+Zqz9hf6iaa9Knld/M1Z+wv9RNNegEzyW9uKf4pWfbHrVV8lNNJN1JbQySyy2S2d3p4aYA5qQLKJ+2/iSx2Osvkt7cU/xSs+2PTxfQCbTcoVAeSVpI2lmTpSeliVNNDEWTbwN1osrDZlYA7qtt0PLshofg7FUdemVPUkmUtGY3UkyBWClksVHYdjpjvqX0Aq13KslS5efpWZow0almXpRpULbIqCXJnY9gAAPeaOD8pVEMsLyOkpXrBmEksRPUqOqHKqCJDj3RjbLttpxLarapUd2Ue8jQtKgbmHgL1DDBwgMMsLHfILM9OWK7Wv045AL+sr9OhNbyVKbKrLJGsssgDSPC1poirqWgQW86Wfa1w57WuWw8Qj/wCYn+pf++u1q0PZ1/iNKluvYJ7co1PweenyicSGBxIXeNi0MVJG11RCEyNOxurbZDbbRmLgz9emlOIEMU8bLm8hvIYSpDuAXsIjctY7jvo0HGvb6GRVn5TkatM2SiMzLL6chJUU4p2jMJHSOW/juSAbe6yl5UZOHfBQU6mxLEsQT1A9ySMj4QBv7AOw0zX17fQCNP5P5HDKZVtaWJDZiUp+mywR2+VgXa++4PfROr5emmdpXMayDoYKpZk8zOKg5MVB8TALspxA+VcjTNqaAWl5ckLRuzIGFWapwLlQOi8IRCRdjYobkC5y2Gw1xwvlJopYZM7lHqmYZyFbTO7LgjHFSAwvYD199NGpoBZ4hys8j1ByAWaWjcWLKwWneNnF13DEKbEH2bjQ6r8nzO7+cshFVjd5Wa86U6pmSbyKDE+SsSpBAsfU76mgE+o5WncVoIjBqksCJpsVb4PDCR08cbZRkiQeKxG3q0YqOFO9FLBYK7xyoLySSgFwwBMjjNvS9Y29XbRjU0ApcT5MaaVy7IY3FMrDxXxiWoV/VsSJRb3HtoS3LbsryPVU8kgWJpn6rRgtFVpIWLoCYl6dOYwfUYz7Dp64lAXikRTYsjKDuLEqQN1ZWG/sYH2Ed9fHqTySVq0zK7h2aWmZ4xIwMkcYMsgDuzoD15HbdbEoTtljoD6LQcLZp4qiNo1TAB2jmklE4CYIrZALJi1mExORC2tYnUpeWZEqRU9W7tJL1F2x6LgKqr4cslEVN3NvA9rX1l5a4LWUlDTxD4M0iBzIpBRSWcuArRgAEA2Jw8R30Q/GVo//ABNLNF/fUdaP/VHdgPeo1lySzOsbKUlWOPpr4djBPy1UsGVXiQLNUTxuC5bOZZkXIYgJiJmOxa5UDYE65/EUghQytEs0EqhrBhgoilS0aqpRo0i2tYnK+mPh/GIZxeGVJB/dYEj3juP361l9WpzcXF0axA1dy8ZatZixCCBorK7qxYurXOOzLYHY392hFTyfPJAkLtEOjA0EZUuM8hGubCw6Vkj9FS27dxbdnl4tCvpTRj3uo+06zPzRSDvV0498sf8A30vLabVlN5RfAHNyu/wWanVgM5uorEnPEyJKc2IJZxZlDG5ICXN76ol5LYSGWOUhkeN4wxyuVdpJTIzAuGkMkqnAgY4bbAAuOa6M9qyn+uj/AO+r4+OQN6M8J90iH/rpeW0OytFnF8BQq/J9K0LKskYkFP0o2OVgxefLLa+DRzFT6/XbYadaFHCWkxuCwGN7YAkITf5WNr+q97atSYN2IPuN/s11lqnM91NeX17oBP8AK7+Zqz9hf6iaa9Knld/M1Z+wv9RNNegPnfInG46ccRDZM78UrcI0UvI9jHfFR6h6ybAe3ROj53epkEcJghLFlAm6jSZKuZXFQqBgl2xzJtoFyFQzLNxKogCyH8IVcTxscSyh1cGN7EK12Nwdjt2tfVvF6ZJaasgqC1M9RUddDMkiqm0KnzqArfGNxdW7N79c28cXQ9kYeVOzjeevW/t/OIbjr0kiklfizGONUZzEkcaqsih0NyrPYqQRv6xrlRQG4kq53PTeYrLPUKelHcO+N18IsfV6tY6rl5qj4etLNSmGrWHDGQ5RmFEQCyAgL4TuDcbbanGfJ9NURuTIiS9DpRkySzWbKcNm8gDurRTulvVtbsNW7FnN21rHDLcqdAjLw/hSSLE4izbGwdnf09owxYkKW7KGIy9V9a6fgvDWiaZYKYxLnd+mth0yyve49RVgfdofXcnTsKmFZITBVvE7s2fVjwSKJwgHhe4iUqSVxLHvbW7gXAZoaSankELqxnKeJ7OJ5JpSsnhBUDqBbrf1/Rq3I7DPiLX6nxZmaThARZGjpVRzipaFVuQASQGUHEBlJbsLjfXlWeDxmUOlGvRF5PNp4fEqHsN7MyqbXsWF7X0ObkKqxcCaO0kVRT9N3mlWCCdYVPTd/HIQYi2LWHnLAgDeuu8m00imPqxdNGnaInIs3wirhqnEotYYiNlFr3yBNu2lyOwae1+p8WGn4ZwoSLHhTq7RmYAHA9Id5NiLL9J9h9muOH0NBKshpppQEGTdKeoFlIJDAZeJSFaxAINja+g0fkskKuj1CkNHUQK1jkkDIkVMltg2CqxbffM7+vTPy/wupSaeSeRSsgjxjWSWREZS5dl6gHTDZIMF2GGpcjsHiLX6nxBEXE6fEGLi06DqLCOri6mViwEfnY75XVgRltbe2tKcenWc04npaiVSQYyJKeQkKrlQ3jRmCMrWFtjftoZxfkJpFZZapIo862RbBSc6mYyISZFIUonyls12NjodRpjXLO1THM3V6zrTtNPk3wRKZ1ESr01JYFurcNibes6jUVrodIytZ/5b3t+VjzHWPmyNTjUq1K/slsEb24SAlH917/Rro87Ud7CoVj/dDP8A/EHWaWnnrGj6kXQgR0ks5BmdkOSiy3ES3tfckjbbTGq6K8/7FmrGNKp11pNU6PqApuboysnSEjOsbuMoJwl0UtYth9HYbn1XOvmnD/KJxCWklkeeOBjLSxo7qIkXqB6iWzzR9PLpNGoyuLKD8oFvtDJfYi41z8GW1sRY+qwt/DW1XWeaTi35VTn2APIHFHqKCCaVpGeRSxMqor+mwG0YVcbAWIAuLH16YteAa91TJNTU1NAV1FQqKWdlVR3LEADe25Ow3I1iqeY6WO3UqoEyuRlKi3sSptc72IIP0jQbyictTVtPHFCygrKkjZFwCqXa3gZb3YKN/b6iAQD4f5Nmx4fBUJBJDTRl5TjdpZsiUjOV2MSl3c7gMfkgeEAfQwwIBG4OlPiPOJ2MTRRRksqzS5MZMPTMMMfidV9bkgfu0UfjvSmMdQnTVmtFLe8b+xWO3Tk+g7H1E9tAOJcPFDULPDUQrZJEWCdiABI6SMISviF3RfDYjva2ucmeuxssaNYvLWuWvfhnUycQioGkD1lc0kgUShkQRL07K2YeJLmOzL4syBcb6YKXlugkeRRGsrxlQ+bPKQWUOoOZO5VlPuI0ocr1JjeAvS1DpDSzU7YQsySGWWKUlBYWSyMLEesd9Vcs8choFgR4ZbxCozdo3ViZZEZMc3AICIqnIE+BbWF9YvWSxPU7P46TuquGpPDkOEE/C1EhRaQCMgNaNO7MUUCy3cl1ZRje7KQNwRozQxU8sayRLEyOAysqqQQexFhr5FTVFMsvVibpmNoejGS8sQSOWSUqSCWQHqWAUELj8q9gdpxTy0dPTR1dO7pM8ssUxkijmMhmkaPcBiqyShluD+TW41pTs9TR57T4f4pYyjLmPhem6xhxj6gQSFcOyElQWNsVuVawJucTbsdCn4rwt4zITSsgIUkop3Zc1AGN2uoLAgG6gkbC+sXLvL0VNK8ktRBKzUtPTlywzYxdQSFrk7MDGO5PgF9BKbl9KZ0nWspVljdMIpKlnjESU81ME6jeO46zMPDYYgestrbunBK11V5jFxKh4VEsbvHCiy2waNGAa9scWhHryW3tvtfVZNGiytFXzQiAJ1AJncR5gFMo5g9r3G1v99YxVUqUNJSpWRuaZqQllDPkIJI3ayxhiCcDYfSNLU3LU7JIIDPNJURuJvMtBGZDUCqVkd1ViFZplu5JAcW7W1jyHf8AxWuvvlzwHuh4lUYdSKSKtiBINh0ZgVNmX9AuCCCpCHR7hnEUniWRL4tfuLEEEqVYeogggj2jSny3wCujjkjZ44EkleW4YzzqHxJUSNsTfI5tkd7dgNNvDeHrBGscYIVb9ySSSSSST3JJJJ9p1qOfoc7W7dxpe9NnrTDdT1qLPld/M1Z+wv8AUTTXpU8rv5mrP2F/qJpr1s8wl+S7txT/ABSs+2PRTgnFqmRgJocQQL+bkXE4xEC7XyuWl+gdOxOhfkt7cU/xSs+2PWui5jqmVcqbF9rjCSzkosgVCT4bhgLtfFgwI20Bi4hRtI0gagiYrljJ0PSwNibg38WcRW19kl9m2SGgYM2NJURg4BQk9SliVu3i9HEGy+je59gNmxeJyGEtiuZANirjp3ZVOS93wBJNiL47Ad9C4uZKk43prXxJXCS4uq2W/a7kmx+QFOQN9ZurYdVb2iVFJ8TBUUNSjP05qyyva2Tv4BJGoYMUYPkjO1gLrbfsdcRtXds6wHMjcRWC9VUUk9AgjFiSQT+TJsFIOiMHMtSSAYLXwuenJYZC8jd91iNlI7udxiNtejmWquv9l7gNbFrgnECO97ZOCXB7IFswuQdLiNeItP4l2B1LUVcoYpVTjGREYYwswUu0cjYrFcYlGH7jfYb0NU1/iIatI2IHTiViBI6nvDYXVUIHcZXNxvoxFzDU3IMCgXUZ9N7b2Ly2vfFD4Mb3YrcEDbTLw6YvFG7pgzIrMp7qSASpv7CSP3aXEPET9PtXYXOFcImly61TVruuIDqtwUUk3Ea/KyG1rW3Ht3jk+IizyVMn7dRN9isBo5bXupciPEWmp05dANDyhSKb/Boifay5n+L3OiscIUWUAD2AWH8BqzU1pJLI5ytJz+Ztnlte6mpqmCampqaAmpqamgJqamkrmfyjikrI6Vad5HfpjLsoMkiItjvl4TKfVvGB8q4AddTSLwPynLUVstP0lSOMSnrdQWxicRl2uoTFmPhKO3be2j7850l7LMJD7IlaU/8A9YOo5JZm42c5/Km/Y28YozLBKgCksjKA4BW5BAyB7i9tIdLVR00kSohp3WGUy9bESSSqEEYWV0brXOVgjKP4Y6Za/m5ljeRKKpYICSWRYxYC9/Gcre5ToHxQVM/RyqA8coDYU8d4j5yJSnV3b0Hdsrj0L2sDrk3V+XM9tnBws3G0dIt6njXcq86bw3wXiMzTOJSemcsSUONhNUgWcDEebEPpdxjbvvh4dzT51etUIEMTF1ZkASXP0QSqgADJfTYm24FrkHR8IpxHZuG/JLEsZ2JIiVwosh8ZZj4drYn9/MnAoRGGjoDGW6YBzqSQWBZhioPbsLkDvcrtfVZ7Fx/RhR+F1yl9q/8ARopucI5ZVaZqdUWOQlOnfKQrAURi1z4WaVchYNiT7qeE8xUbdNagQG6uH80huxWF1xCxKwsWlQLYnwnc7HWri3AwJJI4aQkAosbyGV1JDp1fSL7YuQLqB5tiCb7EeC1zoVWOgijuIruoZB4ouo5sIy9gboL+sWOs3ZvOhvS/DxXlc670u4O4BNQK85MKpCWHSSSBmYbHMjwEqhNrKTtY9r20dXj/AA1PXCn/AKRX/wDwNXcT4vUozNHFnGsMb23BLu7qdyL4qArHYEDuN9vOBcdmlkdJoiov4TZtrjIIxxCnYNZwSDjvYkA2MGlq4fsza/ExtJXmpfd+jTDzbRfJqoB/nVfttrdT8Vhk/JzRv+y6t9h0ETijMyZFDGZJAcoWHmlUG7XPgbI7e1SLgEG2XjdJEZLLTQOpjVjenuRk6LmCN2xTqMV7+FfbrXmRwrYvauD7DgG17fXzgcPKpJhnTuI4mTpCoRc3MqkMueNvDE52uoe1id9HausmoyhaoFRG7qgSQKs5yIW8bIAJCL3IK9gd9LzWZVZRm6WcsdjVO5V5XfzNWfsL/UTTXpT8rn5mrP2F/qJps1s84meS3txT/FKz7Y9PGkbyW9uKf4pWfbHrTT85yHLKGxVWO2ZyZLROi2Fy3wohAPWCD7gHDUtpOXm6diAkK3KqBkGVetlCjRkk5AhpG8JUWCXudwM8vPsuJdYR0wkznLMMoSR4kuP2gmQ9QLezQDzqW0nnnJhIQemFEgVha7quUiYgZgvJ4BdQoIuSokGt/HOaOgUKqHjZepmCTaNDeZtvStGVIA776AYdTSVxDnOeO6iG8gVbAJIwMgTOZVvirhSyLYNls9xsAdC83yZupiXYuVILEMgnigBv7fFIT9AQ+s6AbdTSXBzvIcA6KjXjV9i12ZYSVjuy3/K5X3OJTwnexKk5lLU0kpwLxXLqhyXFcWfBgx6gCE2YWubXCm6gBi1NJw50kCFjAbhlBCh2OPilc2A7CDom/bKYXIA1zU85TIsrdEFY2kN7N4olWazqAzZDKNTltcZ+EEC4DnqaS252mUi8AIJYLjlcsi1DlT33KxKRsez/AEA6eF83ZSqsjxYEMM1+UwDNcDqNjHiBZ9wSSDgwCsA16mlms5nkSpMHTX0lQMcu8mDRkgerBakk+rpD26Hxc7ys6AReElibpICIyU6LHLErkHtcBgWUgEA3ADtqaS4+c52RbQr1LorLdrZE0Vwp9hWpYqT7Fv69ROeHcXQIMgxUP4bgKHEjFnXFCDYXFiyEF0J0A6aC1vJ1JNUCplgR5lwszb+gJAu3Y26jdx3C/orbNXczEU0csAWQyWQA3XzroTErWJwBkxU3vbId/XkqOdGC5LEbFJXFw9hYSdEMw2UuYzsSPTW199Ab+FcjUlMxaKGxKlLM7yKqM/UKIsjFUUv4rKBvo4kQAsAAPYNhpKk53nQMWhGwcC+QPUjWpcqwDHEkRIQAT8vc+Em2p50kSRo2REsZCHORXBZJETuyjJumyWLKMiNwCoIVHEpoNPylAWLRh4XO5aF2iue9yq+Fv3g6r4PzEZXkRigfwlAL7hlYjI5Eh7KxKEKVse48RGw85yujkQ4sFyUWd7k4wqrBNwfhPWUgXOMRNr6jSeZuE5Q+V0Cn4Hql/J1zH6JYo3/3TA6hTiA7NSP71lj+wtoP+Os7M3TgUjzWIbJbszUodL98h13Fiq2KLe92C+Nz1JcFYgYyuQPiuMmhSMkey8gB9n7jqXTpp3rSfsvwGhVVwG9NTsf7s7j/AOUX/XXH4UrfmC/uqU/6oNDYOcmMig4AF4wwI8adQsoS2d2kDABtgVIPhZSGG3jHMzRSIEQSRuiyZAn8n4hIy+piC1PYeyQ/Rpde0aWP0Ln3LfwtWfMB/MR/9tReJ1p//goPfUr/ANEOhPEuc5o8gsOTL/dfFsIpHnxJIDBZEVSVLWubgmwPc3OMqu6GJbr1iD4iCiPKqH3npEEfRfsRpd9eg0sfoX/LuFXnrz2gpV/amkb7Ihrw09e3/FpY/wBmOSQ/+51H+2hcXOUhl6bIkZEgjIORLN5tWCXK+FWYksMvC8ZxsSRvpOZ70bTNgzR2MoT0Qga0jKQzZqEEhDAkHA9jcBd9RpqZRS9q9alx4BM/5WumI9kaxwj+IUt/7taeHcuQQsXSO8h7yOWeQ/53Jb919BU5vlxUvEFIkCSqBK/TC7ztdVPhUNF4j4blrnWNeeZwmbwqAFlY+kCFVIijAXN1zkAJuNgxspUjRRRJW02qVovTDoafK5+Zqz9hf6iabNKHlXly4LW7EeADcWO0qD+Gm/WjiJfkt7cU/wAUrPtj1eOe28GUSjNVZTmcbGCKVixt4QjSpc/oXPqI1R5Lu3FP8UrPtj1pg53yyBiAZVJsGJuVHSdB4d2FSRDYXve/0aA1cK5sEkiIxjAYNYhjdnWR4yuJ3X0Ra+zEmxNt+W5wInaJowMWKlsvCpBMjZbbf2bGYe8j1X1kPNjMwC06E4LiCWXzweFWjuyWBV5LW2YFLkD1VS+UHYusKmMJM5YsQQI3eJSwI2uwQN+jke9tAe1HPrhAwg3xkLK2aYFUd0DEr4MlVe43y8N7C+gc6MCFWAWVsGXLxKEF5QABYsuLgD14jtfXTc4Wc3EIUSBW8TZomUiksuPie6AYrcrffYX1s47zQtMyXUFGGeeWwjQ3mfYG4SMq3030ALp+fS6B1WG5jD4lzcC8QZiSACLSZKvdlKEXysCnF+Z+kkbxIJRICF8WN2GLY3I2PT6zb7+b7d7CuIc6mMMDAueK7eM3YJ1JkGKeLC8Y2ublrgW30x832d06KjFnIIa4dRPFDmNrXLySXH90fp6AlXzsV9GO90zU+MXZmvGno2yMPnMb5b9rG+qY+d2uS0CgmO4OTblaeSodDdbqQQoAO/ifYFTf2m53yxDJHGboHDM5ALLCSqYrdz50EG1sShPpbEKPmTKlkmZUDR3Mihsgqriz+IbNZGvdbg/xAAHNz2wzDRqjKoa7MxWx6zjsLsWSNSAPWXHyNyvCeYDOJQOn1FywQOTkN8CTb17Xtut7EAjcaOdgULGC4DKCAS3h8cjMAFuQIBFJe1rzKCR31XUc5GPqyGBCImluwJB6QWVs913BaJLlbra9iSltAWxc9F0dliuLXjN2OeRRItlUnxOZwQLkCAmxvtVHzyzk4wBkzWxuQxQZs7AEWZ1EZ2B2awNiQdetz0VNzALHIAhrksgqHZe2xxiBHvf9HfXw3moNMsbmCxyGaOxBcZNZbgWGK3zPhN9jcW0BiXn5sFfogowj3Vid5VpmSwtuD1mUe0iP9IkaKPnPIx3MIRmAZldiFyWIoBcAvcyWLgWFhcC9xfV81YVBg6a5ZKgu3rkwaK4A2BQVB+j4OfbsO/HUOyp0VxYuTfMebbDpPulvGj9zsSCoJuNAE+L80tBL0xFlsGvkR4XDJHsASS0+Mdh+mD9GsdZzwVZlWMMRLhuXF4wkhMlytgM4nGQyULYk9xriPnd2RSKdTJ4AyZ9mJo7qDjvtVXU23snbLb0c75jKNYiCGwDOVZ7KHD3IxWMobgsRcggb6Ag51cLKBAgdFysXIDFlqZEN8ezCFLn1FnG+O/p56udkVbMy2dipZhJLEFBtZbNEQzHZSy3231v4hzKEp4powknVsijIqDK6ExJcrdQz4r4gCMxtrHPzouIYRXUpK6k32sJOlkbWXqGKQe3dbXudAbpOZgtKJ/AwBAkAa2PiaPa/98AezvYkC5xxc6/ksowub4PuxCYhI5LkLYY1L9O7WFkc3uAusX48FA5NOgNnFwxGTxJUMyMCoKnGAEA72z/R30T86lZGiMcasDJYuxwwWSRVY2F7t03GI3yFu1rgV0/PDlY2eBRkVU+JgVZ2gVLqRdQeqRc9z0z2e4lLz6zLdokQkAqTIcLHoKWY28IV5hl7FwPytjHCOP8AWeRD0wwClAGJLKwJBO218T4fSABuBsSLp+ds1fGDxBclUlje+EQUhVJUmpMkRFibQsd+2gN/BeZ+tIUbBfDdbE3axVWuD6HicLidzsQWB2oHOVpXjaMLgXBbIn8lm0uwFxaLoMCbX66/vw/jrkx6dOrAdIoCxVizGmVlvjjkvwkrYdiu9stu25+FwViVo2XIPkflNEkZIt2YyqPoJH02A5HPTkEdFchCzMCZFUSqJj0yXQEAiIGxUNi97WU6tk54KqGEPgDsrC5DKqfC8zjbuvwY3H0tY7C/cXOGTqCIgrPGDdmzRZCVUMpXeTIYlVvgQcrDfWzjXM4gkQYB1ZRJcNv0/EsjrtZsWaAWv/xvo3AH/jybMcY1suRBYgoqsFcttYnfIIPEVZCAb2BLjfM3wfp2UOsmW4bfzbKZQNtysIme3tiI20L4nzoY8h0FLDvfOzdOOR5sSENwjoEJ3C5b2trt+csHePooCpmI8WxVHlVX2HyjG4PsIPfYkDuXnVgbCLcpGR6bDOR4/N7L4mEUqviDc2ba2+qYueDlHeBQZjDYh77PHC73Nt2QzKLesEfSBbTc5F5MCkaFZFjYMzZZkIrKgVTcq7EFj4bGM9n23U3MwNI07hLxkGUK1xGoYB2y7MFTJshcHA2NtACoefy0YZo442CIz3ZiAWQy4pYXclMWUWBxzNrrYn+BcbE+YYoHVmBVWDWAxI8Q2bZluR2uL2O2g8fOV1UvCFs6pKpLExY7zE2S1ow0O5sLuRcW3yR89kLm0CCyyljkwxUJE6E5KLhnkRSw27kE2OgNXld/M1Z+wv8AUTTXpP8AKtOG4LWkBh4beJWU+GVV7MAbbbHsRuLjThoBM8lvbin+KVn2x60rzwt0BgALqrJdxY5RRTG5x8IVpYwx9QYN7QMvkt7cU/xSs+2PWqHm2nIa8AXpoWIPT2AjAcfRZwICPbYdraA28M5iEkio0cahgxDBnN5Ud0ZAGiU5DG5yxO/hDAE6qfmyMTtC0SghmRjkLCzFny228xjN7m+i+sC8wQZL06NGIiRkxCZbPCRGpC42WSVLWY+IXsNjrufnWA+LoZoVlfPwEWQvCCbj5dlS57dQA7X0BxUc7oEWQUykkO5DEqweNJJEuemQCUQG5IIDeHK1taF5wQAKKcYqQjLcebVV86Mcd8AHBUd8Pdq2XmBCTlAmDMAzsdumC69SXwEBbpYbkC4yKa08Y4zDSuoeIDMhs7IABe0rsT2CKQzH2HQA+n516iB0gQ3QSKOoxb0oxI20ZFl6l/CS7AqQlmGiHF+YkhjjdIllEinDEgBj4GxBIt6HUk90R0GreZ6VA6tSx5COLJD0/Rw6hRgqsbRr0+4tdxa1iRuTmaLN4/g5BR5DY47+dSEyDv6TyyD2+B/aNAc1POMY7QhvB1E3O7FsYxshORitJsCQNrG4vTBznGNxTBbxhlIYWa0ElS6eiCLeHYgE9QmwKsNWU3NUUiqOgq+gzq9gIyViXeykFhmF9Qso8QDLffDxKNoHmeBVKMeohAyS4GZe6izCNyx7gg7FgQSAPHO4OQ6Cq6gMcmNsT1TclI2Y3jiVgApJyI+QdFeG8YEyy2iTNL4oGuWUg4G5QAB++2XffcEaEyc2UrRlpIFwzjQ5CMj0pGH0HGNOqB7JEtu2uTzTDEZZPgwUxvKrMuIsMXZnYlR6RhjBO43U5HE2Atj53jZWZIbhRkhBFnyKJGQQPDk7yr9Ahc6pj5wjY2WmVkDIFIvfpku7PiY7eHpFsVLbixKtYGz8cYUN2pyoF8TZe6CoZgO1iAhNrj8qfY2t3D+KKZVjanSM3YXHbqWZ2Rbot3wGZva4IIzFyAMH49oVWQwXQiPxBg28i07IB4d7idlB9ZAHy9tVPzQGKFoogrMqlg5YKr4GIE9OzFi4tiSlx6dyAZPxyCOb4P0BkGVALIAW8z0QB9K3YewU7ewaHJzNSOyqtPGys8wuMD+iMxiCLyRuGNyptcbkWIBPi/NC08vTMORsGuCB4SpEZ7Xu0ypEAPWyn1W1krOcY1ZlECMVk6RudjHi5LbIbLnHIvisuwJYA7e/jlGyK/wZi3gBTwF1OVKcfpKmoVhbvhcdxrscyxOLx06yKAyJbdmIXIqihDdem2WxuRlZWtuBUnOaqsoWmAZAXwyC3LLUSJvjtkIFOXqz33U3t/HBWBwgUgMVIZipLdSWJFUBCMs4mU5FVUkC5OtfEeLxRQRzdJJBItlC4+Jum7xxqWAvkclF7bv6rnWKp5npbqeir3SokQ2S5CiQsQCLgSYS7+uwv6WgN8vMCLTCodEtlaSx2Q5NEb5qrEh/CQQDue/rxJzhG4iDQqOo+DAsDiQED323xqHWI9t1Y+q2ssfNsCKw+ChRidlxxYxCclACotiIBYEA2bsMWtpbmiPNoVpx1CZfCbAMqSSEubKSQ2ErbKxLBha9yAKabnVWEbtTKpZgC2RursYY0vkisLia1yBuFAuHVtdUfPCuPyAVjiUu4s1+iLlsfCFknAbYkCxscgNFOG10cxdeigKhGUGxLqQCjjw2wui4sCfRF8SLAUnNdMyORTrZY2IDdNQyMsS232AaVhCb2F4jfZdAE+E8dE0mDRonhzUgsciCqyEBo1ti7Kpys17eGxBOQc3RiVomiC4FgSSLebLtLta9ljWKT6esnbWNeZqcOTFSBsVgKlAgZlb4OFAAFjiKlbAMd0Po3Um6XnCDMHoZBgTmMCDkYkXe17OWjAP0KPZoCn8dVYH+yqWETyMMu0yiYFMunje0VsiQ1mBxsDbQ/OkaqCIPNhjGdwMET4SHJXH5HwU3Udt/0d7E5gR3W8CYyNGS5PZJAyRvJ4Ni26gXIuSpZTsdHGOMw08gR4QQ1mJAXZW6odyDuQCQD/549p0BjPON1LiBLBSwBZwwVXCSs1oiAATeylmIKkqL7b+OcwpTGPKNWV72Nx8llMltt8YjLL9IiYaD8S5npk6galjZx0+opCX2ieWzeE7p08BlYAkbqLkaX5phUtEafdGnOJxtZWlUv7nKyb+3MG9joD2bnFb7QAvjG63J9KRo0C+BGbLpyRv4QSQSADbVNPzpGDGBTqvW6IFmXdXjiduy74GdRb15g+sgaKXmeORsVpwMJEV8iowkOCAABT4w5aPfEAoBkMlB1w8TiNP13hVcGUOtgTEckUlrqCpVSGO3Zdrix0ANp+eQ8YYQIrYK7hnNlDL1GF0jZmOGDiy7qSTYKdHOD8SWcOGjVGRihS+RC7Fb+EDcEHwll3G50DXmWmdIy1MgDyRRlX6QKOL+kDteNembDcdQW1VSc4QpeRaXD8sWK4i1kilOWwN3Z4lJta5U3YbgC/yu/mas/YX+ommvSf5VqlX4LWlTcY2v9KyqpH7iCNOGgEvyW9uKf4pWfbHrWnM1KSv9nIZsSngjBYyiOp8Jv36rxA+xypPcHWTyW9uKf4pWfbHppPAoNh0Y9gVHgGylFjIG3YoiLb2KPZoAdw/iUMkgToKuWUmXmypkV2VwpHpuCl2tuLi/0ZzxSkMrQGmXI5IwKR2IMrCQH6LeeIPdWB3N9F15epwVYQqGW1iBYizdQb/tb/Tc+3VkvB4WLFokJYkscRdiY+iST6z0/B7ttAKsvMtDisopUfqZy3Cwli8SyPe5O74oxve4y3tvbVJzBSlUQ05ZAOlZkQhEZR1AwY3CqoIcf3G720wS8GhbLKJDnbK6jxWGIv8Au292ovBoQSwiS5LMTiLlmvkT7Sbm/tudAAU5jgkRZBSlhYyJcRZXLKkr2uSoVnId/wC6b7EE6uKV9NTojmBXDKSnTSNrjONrL7bkiTbbzZPqGty8tUwGIp4wMVWwQDwqFCjbtYIg/wAi+wavXhEIVV6a4qzMoK3CswZSV9nhdl29RI7aAXqnjtGp/IIxVOutli3swgRxfcEoikN+go32A1XR8w0ihglNgrRZWCxhHQwvUMFAOLeEKDtv1E7jsyHg8JABiSwII8I2KqEBH0hQF92vG4JAe8Kd2PojuylG/ijMvuOgAEfM1McgtPZwCWUiJfCVZSWJNgvShQ/SrR/TiQo5oZUltTL4Ay4FYyXSz227YuGe19iHPtOt0nAadr3hQ3xB8I3CZY7/AEZOB9DH266puDwxtmkaq2+4FvSsTt2+SPd6rXNwF8cy0dnYQLaK7hsYwCbKisrXsMzO6Am3aW+175o+M0ORVKRMUKIGRIgAjl2ysLFY7I7kW3AbY7jTTFwaFbYxIoW1gEAAxLFbACwsXc/5jryLgsC2xhQWuRZRtlctb33P8ToBfk5qpSRI8B3wOZWMkEpGUBN73wqHt7nA9IZaYuJwO6XplUuVjyIi8K+B4lcgnEkspVPaptva5VOAU4UKIYwowsMBYdPDCwt8npx29mC+zXB5apscRAgG9rLa1wBtbt2FrdsRa1hoAZxLi9LTyYNTjIeK6pH2EYZGubWu0MUS+vJYx2AtiqeNUKFl+CxsVf4KQFg7WZsRv6OSOgQ2uy9twdNMvDImbJo1LAKLld7IwkUX+hwGH0jVbcFgNrxIbKV9EeiQwI9xDv8A6j7dAL0fMdMsbqlM1o/OdMKl8gJnQqCbAkQBlO1g6dt7Wfh6mZSEpw6XxIxjF7PIkahWPjYskmK9x27m2jp4JAb+ZTcBT4RuAHAB9oAeQf5z7dcvwCnJuYYybufQHd2Lue292Zm95J76AHzVVN0BPJAhRmOXhjbFiHjZnPt8TofX5wg2uRrEeNUUvSzp08+3Ts6xE3sszAgnfGWRUIFyJGO2xOj6cEgCMnSXBrXUi6mxuNjt3395J769/A0NiOkm5JPhG5ZzKx95kJb376AW6LmelJjlWmxMjemFj9PwRgFlO7YzMPoxcdyL90PM1M+6UxDHHEYxguWKOhBvb8rOdydmyPrBLAeCwHYwp8k+iO6FCh/ymOO3swX2a4/F6ntboR2xZbYC2LYZDt2PTj/0L7NAYeF1cEzlRTopHnASI/EQUyZLeliwQFh2ZQDYgayR8Xo8zF8HRcfCbpGFAR3zHuQQLIR7DHbe1jUXAYFYMsSqwtuBY7WIv7dwp+kqpPYa7fg0JYsYkLNlc4i5zCK9/bkqID7Qo9mgFUcx0bWcUgZijVPhWAvmvVuAVO8l4mGYNrsu+9xrk5kpAqeYugJhBxQhE87e9zdUHwXceqy3Gxsffg0JLExISxu3hHiOLJc+04sw/wAx9uvG4HAQQYUIJYnwDcv1MydvldWW/t6je06ABNzBTsob4MGUB2W4iviz4TuQTdEyLB2Ox9fcX18YrKanZOpAhzBAbCPsZFD7n1ASvIbfJEh3Pfe/LtMcrwRnKwPhG9rD/oPfYX1a3CIioVo1YKXIyGVjIGDkE9sg7g/QxHbQC7Px+jzv8HQyBUnBKxBh1XjiDE3upsYWLfo47m1hXScw0YARaXFZxEmOMeDJKiv6IOJVeuAw9r+vIEsw4TDt5tPCQw8I2ZQFU+8BVA/ZHs1x+Aqfw+Zj8BuvgHhNlAx222SMf5F9g0ABp+Z6d0LrTWLIXkDCJcVkAMhkJNtwIr98g6Hcbgnw2OCdXBp0XG8TI6JkF2OLL8kEWOJ7ix3FtaDy5TEW6EfyfkD5CGNP4ISvuNu2tVHw+OLLpoqZHJrC1z7ToBX8rv5mrP2F/qJps0p+V38zVn7C/wBRNNmgE+s8kvDJpJJZKUs8js7HrTi7MSzGwkAFyTsBqr4mOE/ND9fUfeampoCfExwn5ofr6j7zU+JjhPzQ/X1H3mpqaAnxMcJ+aH6+o+81PiY4T80P19R95qamgJ8THCfmh+vqPvNT4mOE/ND9fUfeampoCfExwn5ofr6j7zU+JjhPzQ/X1H3mpqaAnxMcJ+aH6+o+81PiY4T80P19R95qamgJ8THCfmh+vqPvNT4mOE/ND9fUfeampoCfExwn5ofr6j7zU+JjhPzQ/X1H3mpqaAnxMcJ+aH6+o+81PiY4T80P19R95qamgJ8THCfmh+vqPvNT4mOE/ND9fUfeampoCfExwn5ofr6j7zU+JjhPzQ/X1H3mpqaAnxMcJ+aH6+o+81PiY4T80P19R95qamgJ8THCfmh+vqPvNT4mOE/ND9fUfeampoCfExwn5ofr6j7zU+JjhPzQ/X1H3mpqaAnxMcJ+aH6+o+81PiY4T80P19R95qamgJ8THCfmh+vqPvNT4mOE/ND9fUfeampoCfExwn5ofr6j7zU+JjhPzQ/X1H3mpqaA8PkY4T80P19R95p3wGvNTQH/2Q=="/>
          <p:cNvSpPr>
            <a:spLocks noChangeAspect="1" noChangeArrowheads="1"/>
          </p:cNvSpPr>
          <p:nvPr/>
        </p:nvSpPr>
        <p:spPr bwMode="auto">
          <a:xfrm>
            <a:off x="155575" y="-1676400"/>
            <a:ext cx="5476875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s://encrypted-tbn0.gstatic.com/images?q=tbn:ANd9GcRqCe7GWIO3RqPxk2_AybTXCM5Wkuma15FhgpjUKz1IG3gdpu331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682" y="2632038"/>
            <a:ext cx="4618616" cy="346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437198"/>
            <a:ext cx="9875520" cy="1356360"/>
          </a:xfrm>
        </p:spPr>
        <p:txBody>
          <a:bodyPr/>
          <a:lstStyle/>
          <a:p>
            <a:r>
              <a:rPr lang="en-US" dirty="0"/>
              <a:t>Labeling a Prescription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2999" y="1793558"/>
            <a:ext cx="9872871" cy="4038600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Patient name or ID number</a:t>
            </a:r>
          </a:p>
          <a:p>
            <a:pPr lvl="1"/>
            <a:r>
              <a:rPr lang="en-US" sz="2400" dirty="0"/>
              <a:t>Medication name</a:t>
            </a:r>
          </a:p>
          <a:p>
            <a:pPr lvl="2"/>
            <a:r>
              <a:rPr lang="en-US" sz="2000" dirty="0"/>
              <a:t>Medication strength</a:t>
            </a:r>
          </a:p>
          <a:p>
            <a:pPr lvl="1"/>
            <a:r>
              <a:rPr lang="en-US" sz="2400" dirty="0"/>
              <a:t>Date dispensed</a:t>
            </a:r>
          </a:p>
          <a:p>
            <a:pPr lvl="1"/>
            <a:r>
              <a:rPr lang="en-US" sz="2400" dirty="0"/>
              <a:t>Amount per treatment or use</a:t>
            </a:r>
          </a:p>
          <a:p>
            <a:pPr lvl="2"/>
            <a:r>
              <a:rPr lang="en-US" sz="2000" dirty="0"/>
              <a:t>Route of use</a:t>
            </a:r>
          </a:p>
          <a:p>
            <a:pPr lvl="2"/>
            <a:r>
              <a:rPr lang="en-US" sz="2000" dirty="0"/>
              <a:t>Frequency of treatments</a:t>
            </a:r>
          </a:p>
          <a:p>
            <a:pPr lvl="2"/>
            <a:r>
              <a:rPr lang="en-US" sz="2000" dirty="0"/>
              <a:t>Length or duration of use</a:t>
            </a:r>
          </a:p>
          <a:p>
            <a:pPr lvl="1"/>
            <a:r>
              <a:rPr lang="en-US" sz="2400" dirty="0"/>
              <a:t>Quantity dispensed</a:t>
            </a:r>
          </a:p>
          <a:p>
            <a:pPr lvl="1"/>
            <a:r>
              <a:rPr lang="en-US" sz="2400" dirty="0"/>
              <a:t>Expiration date</a:t>
            </a:r>
          </a:p>
          <a:p>
            <a:pPr lvl="1"/>
            <a:r>
              <a:rPr lang="en-US" sz="2400" dirty="0"/>
              <a:t>Number of refills</a:t>
            </a:r>
          </a:p>
          <a:p>
            <a:pPr lvl="1"/>
            <a:r>
              <a:rPr lang="en-US" sz="2400" dirty="0"/>
              <a:t>Special instructions </a:t>
            </a:r>
          </a:p>
        </p:txBody>
      </p:sp>
      <p:pic>
        <p:nvPicPr>
          <p:cNvPr id="5122" name="Picture 2" descr="http://www.consumerreports.org/content/dam/CRE/salud/medicinas/walmart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435" y="2886075"/>
            <a:ext cx="476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8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Medication Storage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Oldest</a:t>
            </a:r>
            <a:r>
              <a:rPr lang="en-US" sz="3200" dirty="0" smtClean="0"/>
              <a:t> dates first</a:t>
            </a:r>
          </a:p>
          <a:p>
            <a:r>
              <a:rPr lang="en-US" sz="3200" dirty="0" smtClean="0"/>
              <a:t>Remove </a:t>
            </a:r>
            <a:r>
              <a:rPr lang="en-US" sz="3200" b="1" u="sng" dirty="0" smtClean="0"/>
              <a:t>outdated</a:t>
            </a:r>
            <a:r>
              <a:rPr lang="en-US" sz="3200" dirty="0" smtClean="0"/>
              <a:t> items</a:t>
            </a:r>
          </a:p>
          <a:p>
            <a:r>
              <a:rPr lang="en-US" sz="3200" dirty="0" smtClean="0"/>
              <a:t>Store according to storage recommendations on insert</a:t>
            </a:r>
          </a:p>
          <a:p>
            <a:r>
              <a:rPr lang="en-US" sz="3200" b="1" u="sng" dirty="0" smtClean="0"/>
              <a:t>Room</a:t>
            </a:r>
            <a:r>
              <a:rPr lang="en-US" sz="3200" dirty="0" smtClean="0"/>
              <a:t> temperature or </a:t>
            </a:r>
            <a:r>
              <a:rPr lang="en-US" sz="3200" b="1" u="sng" dirty="0" smtClean="0"/>
              <a:t>refrigerated</a:t>
            </a:r>
          </a:p>
          <a:p>
            <a:r>
              <a:rPr lang="en-US" sz="3200" dirty="0" smtClean="0"/>
              <a:t>Away from direct </a:t>
            </a:r>
            <a:r>
              <a:rPr lang="en-US" sz="3200" b="1" u="sng" dirty="0" smtClean="0"/>
              <a:t>sunlight</a:t>
            </a:r>
          </a:p>
          <a:p>
            <a:r>
              <a:rPr lang="en-US" sz="3200" dirty="0" smtClean="0"/>
              <a:t>Dry</a:t>
            </a:r>
          </a:p>
          <a:p>
            <a:r>
              <a:rPr lang="en-US" sz="3200" b="1" u="sng" dirty="0" smtClean="0"/>
              <a:t>Alphabetical</a:t>
            </a:r>
            <a:r>
              <a:rPr lang="en-US" sz="3200" dirty="0" smtClean="0"/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21350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3.00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Analyze the requirements for ethically and legally handling pharmaceuticals.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61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3.01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Analyze the legal issues involving drugs in the workplace.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64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What are the types of drugs that may be handled in a veterinary pharmacy?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What are the legal requirements of prescribing medications?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What are the legal requirements of labeling prescriptions?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What are the guidelines for storing medications?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73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Types of Medications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b="1" u="sng" dirty="0"/>
              <a:t>Over the </a:t>
            </a:r>
            <a:r>
              <a:rPr lang="en-US" sz="3600" b="1" u="sng" dirty="0" smtClean="0"/>
              <a:t>Counter</a:t>
            </a:r>
            <a:endParaRPr lang="en-US" sz="3600" b="1" u="sng" dirty="0"/>
          </a:p>
          <a:p>
            <a:pPr lvl="2"/>
            <a:r>
              <a:rPr lang="en-US" sz="3600" dirty="0"/>
              <a:t>can be purchased by anyone at any time</a:t>
            </a:r>
            <a:endParaRPr lang="en-US" sz="3200" dirty="0"/>
          </a:p>
          <a:p>
            <a:pPr lvl="1"/>
            <a:r>
              <a:rPr lang="en-US" sz="3600" b="1" u="sng" dirty="0"/>
              <a:t>Prescription</a:t>
            </a:r>
          </a:p>
          <a:p>
            <a:pPr lvl="2"/>
            <a:r>
              <a:rPr lang="en-US" sz="3600" dirty="0"/>
              <a:t>can only be ordered by licensed veterinarian</a:t>
            </a:r>
            <a:endParaRPr lang="en-US" sz="3200" dirty="0"/>
          </a:p>
        </p:txBody>
      </p:sp>
      <p:pic>
        <p:nvPicPr>
          <p:cNvPr id="1026" name="Picture 2" descr="http://www.getvigrxplus.com/images/pills-over-the-cou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169" y="456838"/>
            <a:ext cx="3514876" cy="214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TF8xpCWQDiESgiNSEEC9NG_EGi3_n0ilyzvaDaoVImv3wS8A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965" y="433495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5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Types of Medications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b="1" u="sng" dirty="0"/>
              <a:t>Controlled substances </a:t>
            </a:r>
          </a:p>
          <a:p>
            <a:pPr lvl="2"/>
            <a:r>
              <a:rPr lang="en-US" sz="3200" dirty="0"/>
              <a:t>Prescription drugs that have a high </a:t>
            </a:r>
            <a:r>
              <a:rPr lang="en-US" sz="3200" b="1" u="sng" dirty="0"/>
              <a:t>abuse</a:t>
            </a:r>
            <a:r>
              <a:rPr lang="en-US" sz="3200" dirty="0"/>
              <a:t> potential</a:t>
            </a:r>
            <a:endParaRPr lang="en-US" sz="2400" dirty="0"/>
          </a:p>
          <a:p>
            <a:pPr lvl="2"/>
            <a:r>
              <a:rPr lang="en-US" sz="3200" dirty="0"/>
              <a:t>Regulated by the </a:t>
            </a:r>
            <a:r>
              <a:rPr lang="en-US" sz="3200" b="1" u="sng" dirty="0"/>
              <a:t>DEA</a:t>
            </a:r>
            <a:endParaRPr lang="en-US" sz="2400" b="1" u="sng" dirty="0"/>
          </a:p>
          <a:p>
            <a:pPr lvl="2"/>
            <a:r>
              <a:rPr lang="en-US" sz="3200" dirty="0"/>
              <a:t>Can only be prescribed by licensed veterinarian</a:t>
            </a:r>
            <a:endParaRPr lang="en-US" sz="2400" dirty="0"/>
          </a:p>
          <a:p>
            <a:pPr lvl="2"/>
            <a:r>
              <a:rPr lang="en-US" sz="3200" dirty="0"/>
              <a:t>Must be legally stored behind </a:t>
            </a:r>
            <a:r>
              <a:rPr lang="en-US" sz="3200" b="1" u="sng" dirty="0"/>
              <a:t>two locks</a:t>
            </a:r>
            <a:endParaRPr lang="en-US" sz="2400" b="1" u="sng" dirty="0"/>
          </a:p>
          <a:p>
            <a:pPr lvl="3"/>
            <a:r>
              <a:rPr lang="en-US" sz="2800" dirty="0"/>
              <a:t>O</a:t>
            </a:r>
            <a:r>
              <a:rPr lang="en-US" sz="2800" dirty="0" smtClean="0"/>
              <a:t>uter </a:t>
            </a:r>
            <a:r>
              <a:rPr lang="en-US" sz="2800" dirty="0"/>
              <a:t>locked area must be permanently fixed in place</a:t>
            </a:r>
            <a:endParaRPr lang="en-US" sz="2000" dirty="0"/>
          </a:p>
          <a:p>
            <a:pPr lvl="2"/>
            <a:r>
              <a:rPr lang="en-US" sz="3200" dirty="0"/>
              <a:t>Limited access</a:t>
            </a:r>
            <a:endParaRPr lang="en-US" sz="2400" dirty="0"/>
          </a:p>
          <a:p>
            <a:pPr lvl="2"/>
            <a:r>
              <a:rPr lang="en-US" sz="3200" dirty="0"/>
              <a:t>Controlled substance </a:t>
            </a:r>
            <a:r>
              <a:rPr lang="en-US" sz="3200" b="1" u="sng" dirty="0"/>
              <a:t>log</a:t>
            </a:r>
            <a:r>
              <a:rPr lang="en-US" sz="3200" dirty="0"/>
              <a:t> </a:t>
            </a:r>
            <a:r>
              <a:rPr lang="en-US" sz="3200" dirty="0" smtClean="0"/>
              <a:t>must be kept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5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Types of Medications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b="1" u="sng" dirty="0"/>
              <a:t>Vaccinations</a:t>
            </a:r>
          </a:p>
          <a:p>
            <a:pPr lvl="2"/>
            <a:r>
              <a:rPr lang="en-US" sz="3200" dirty="0"/>
              <a:t>Given to prevent </a:t>
            </a:r>
            <a:r>
              <a:rPr lang="en-US" sz="3200" b="1" u="sng" dirty="0"/>
              <a:t>diseases</a:t>
            </a:r>
            <a:endParaRPr lang="en-US" sz="2400" b="1" u="sng" dirty="0"/>
          </a:p>
          <a:p>
            <a:pPr lvl="2"/>
            <a:r>
              <a:rPr lang="en-US" sz="3200" dirty="0"/>
              <a:t>Most often given by intramuscular, subcutaneous, or intranasal routes</a:t>
            </a:r>
            <a:endParaRPr lang="en-US" sz="2400" dirty="0"/>
          </a:p>
          <a:p>
            <a:pPr lvl="2"/>
            <a:r>
              <a:rPr lang="en-US" sz="3200" dirty="0"/>
              <a:t>Frequency of vaccination depends on the specific disease being vaccinated against</a:t>
            </a:r>
            <a:endParaRPr lang="en-US" sz="2400" dirty="0"/>
          </a:p>
          <a:p>
            <a:pPr lvl="2"/>
            <a:r>
              <a:rPr lang="en-US" sz="3200" dirty="0"/>
              <a:t>Initial vaccines given to young animals must usually be </a:t>
            </a:r>
            <a:r>
              <a:rPr lang="en-US" sz="3200" dirty="0" err="1"/>
              <a:t>boostered</a:t>
            </a:r>
            <a:r>
              <a:rPr lang="en-US" sz="3200" dirty="0"/>
              <a:t> within </a:t>
            </a:r>
            <a:r>
              <a:rPr lang="en-US" sz="3200" b="1" u="sng" dirty="0"/>
              <a:t>3-4</a:t>
            </a:r>
            <a:r>
              <a:rPr lang="en-US" sz="3200" dirty="0"/>
              <a:t> weeks of the very first vaccine</a:t>
            </a:r>
            <a:endParaRPr lang="en-US" sz="2400" dirty="0"/>
          </a:p>
        </p:txBody>
      </p:sp>
      <p:pic>
        <p:nvPicPr>
          <p:cNvPr id="2050" name="Picture 2" descr="https://encrypted-tbn0.gstatic.com/images?q=tbn:ANd9GcQzX0c9SQUmMtUlO-6Qr5Dmwi3kIvL7_RRGFjF6F-y2sNZU_F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07" y="397640"/>
            <a:ext cx="36671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2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Veterinarian/Client/Patient Relationship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In NC, a veterinarian must have performed an exam on the patient within the past </a:t>
            </a:r>
            <a:r>
              <a:rPr lang="en-US" sz="3600" b="1" u="sng" dirty="0"/>
              <a:t>12</a:t>
            </a:r>
            <a:r>
              <a:rPr lang="en-US" sz="3600" dirty="0"/>
              <a:t> months to legally write a prescription</a:t>
            </a:r>
          </a:p>
        </p:txBody>
      </p:sp>
    </p:spTree>
    <p:extLst>
      <p:ext uri="{BB962C8B-B14F-4D97-AF65-F5344CB8AC3E}">
        <p14:creationId xmlns:p14="http://schemas.microsoft.com/office/powerpoint/2010/main" val="22887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Prescription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/>
            <a:r>
              <a:rPr lang="en-US" sz="2800" dirty="0" smtClean="0"/>
              <a:t>Prescription </a:t>
            </a:r>
            <a:r>
              <a:rPr lang="en-US" sz="2800" dirty="0"/>
              <a:t>written by a veterinarian will include the following information.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Medication name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Medication strength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Method of administration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Amount to be administered	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Frequency of administration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Length of use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Amount to be dispensed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Special instructions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Number of refills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Veterinarian name and address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Owner’s name and address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Date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400" dirty="0"/>
              <a:t>Veterinarian’s signature</a:t>
            </a:r>
          </a:p>
          <a:p>
            <a:endParaRPr lang="en-US" dirty="0"/>
          </a:p>
        </p:txBody>
      </p:sp>
      <p:pic>
        <p:nvPicPr>
          <p:cNvPr id="3074" name="Picture 2" descr="http://s3.amazonaws.com/assets.prod.vetstreet.com/82/2a2f20c8ea11e0b7a30050568d6ceb/file/pet-medication-pills-BS-425km0817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686" y="4754880"/>
            <a:ext cx="2626608" cy="17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1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21</TotalTime>
  <Words>340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Corbel</vt:lpstr>
      <vt:lpstr>Basis</vt:lpstr>
      <vt:lpstr>Veterinary Assisting Unit B</vt:lpstr>
      <vt:lpstr>Essential Standard 3.00</vt:lpstr>
      <vt:lpstr>Objective 3.01</vt:lpstr>
      <vt:lpstr>Essential Questions</vt:lpstr>
      <vt:lpstr>Types of Medications</vt:lpstr>
      <vt:lpstr>Types of Medications</vt:lpstr>
      <vt:lpstr>Types of Medications</vt:lpstr>
      <vt:lpstr>Veterinarian/Client/Patient Relationship</vt:lpstr>
      <vt:lpstr>Reading a Prescription</vt:lpstr>
      <vt:lpstr>Labeling a Prescription</vt:lpstr>
      <vt:lpstr>Labeling a Prescription</vt:lpstr>
      <vt:lpstr>Medication Storage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Veterinary Assisting Unit B</dc:title>
  <dc:creator>jkinney</dc:creator>
  <cp:lastModifiedBy>Kelly Durdock</cp:lastModifiedBy>
  <cp:revision>3</cp:revision>
  <dcterms:created xsi:type="dcterms:W3CDTF">2015-01-22T13:33:41Z</dcterms:created>
  <dcterms:modified xsi:type="dcterms:W3CDTF">2016-09-30T00:18:29Z</dcterms:modified>
</cp:coreProperties>
</file>