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3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4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0111D7-0E48-448D-96ED-9AFD9E0CD97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15B32D-51B9-4C26-A10F-71A7859A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6.02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Differentiate microbes and parasites to </a:t>
            </a:r>
            <a:r>
              <a:rPr lang="en-US" sz="4400" dirty="0" smtClean="0"/>
              <a:t>identify disease </a:t>
            </a:r>
            <a:r>
              <a:rPr lang="en-US" sz="4400" dirty="0"/>
              <a:t>processes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74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Parasitology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2451846"/>
            <a:ext cx="10018713" cy="3124201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study of organisms that live on or in other organisms </a:t>
            </a:r>
            <a:r>
              <a:rPr lang="en-US" sz="3200" dirty="0" smtClean="0"/>
              <a:t>to survive</a:t>
            </a:r>
            <a:endParaRPr lang="en-US" sz="3200" dirty="0"/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Parasites</a:t>
            </a:r>
            <a:r>
              <a:rPr lang="en-US" sz="2800" dirty="0" smtClean="0"/>
              <a:t> </a:t>
            </a:r>
            <a:r>
              <a:rPr lang="en-US" sz="2800" dirty="0"/>
              <a:t>– may invade the internal or external parts of animals</a:t>
            </a:r>
          </a:p>
          <a:p>
            <a:pPr lvl="2"/>
            <a:r>
              <a:rPr lang="en-US" sz="2400" dirty="0" smtClean="0"/>
              <a:t>Most </a:t>
            </a:r>
            <a:r>
              <a:rPr lang="en-US" sz="2400" dirty="0"/>
              <a:t>have one location that they live in, and they feed off the host, or animal </a:t>
            </a:r>
            <a:r>
              <a:rPr lang="en-US" sz="2400" dirty="0" smtClean="0"/>
              <a:t>that is </a:t>
            </a:r>
            <a:r>
              <a:rPr lang="en-US" sz="2400" dirty="0"/>
              <a:t>infected</a:t>
            </a:r>
          </a:p>
          <a:p>
            <a:pPr lvl="2"/>
            <a:r>
              <a:rPr lang="en-US" sz="2400" dirty="0" smtClean="0"/>
              <a:t>Go </a:t>
            </a:r>
            <a:r>
              <a:rPr lang="en-US" sz="2400" dirty="0"/>
              <a:t>through a life cycle: born as </a:t>
            </a:r>
            <a:r>
              <a:rPr lang="en-US" sz="2400" dirty="0">
                <a:solidFill>
                  <a:srgbClr val="FF0000"/>
                </a:solidFill>
              </a:rPr>
              <a:t>larvae</a:t>
            </a:r>
            <a:r>
              <a:rPr lang="en-US" sz="2400" dirty="0"/>
              <a:t> and grow until capable of reproduction</a:t>
            </a:r>
          </a:p>
          <a:p>
            <a:pPr lvl="2"/>
            <a:r>
              <a:rPr lang="en-US" sz="2400" dirty="0" smtClean="0"/>
              <a:t>Can </a:t>
            </a:r>
            <a:r>
              <a:rPr lang="en-US" sz="2400" dirty="0"/>
              <a:t>be controlled and prevented through proper sanitation and </a:t>
            </a:r>
            <a:r>
              <a:rPr lang="en-US" sz="2400" dirty="0" smtClean="0"/>
              <a:t>disinfection methods</a:t>
            </a:r>
            <a:endParaRPr lang="en-US" sz="2400" dirty="0"/>
          </a:p>
          <a:p>
            <a:pPr lvl="2"/>
            <a:r>
              <a:rPr lang="en-US" sz="2400" dirty="0" smtClean="0"/>
              <a:t>Enters </a:t>
            </a:r>
            <a:r>
              <a:rPr lang="en-US" sz="2400" dirty="0"/>
              <a:t>the body many different </a:t>
            </a:r>
            <a:r>
              <a:rPr lang="en-US" sz="2400" dirty="0" smtClean="0"/>
              <a:t>ways</a:t>
            </a:r>
          </a:p>
          <a:p>
            <a:pPr lvl="3"/>
            <a:r>
              <a:rPr lang="en-US" sz="2000" dirty="0" smtClean="0">
                <a:solidFill>
                  <a:srgbClr val="FF0000"/>
                </a:solidFill>
              </a:rPr>
              <a:t>Parasites</a:t>
            </a:r>
            <a:r>
              <a:rPr lang="en-US" sz="2000" dirty="0" smtClean="0"/>
              <a:t> </a:t>
            </a:r>
            <a:r>
              <a:rPr lang="en-US" sz="2000" dirty="0"/>
              <a:t>can invade digestive tract, skin, </a:t>
            </a:r>
            <a:r>
              <a:rPr lang="en-US" sz="2000" dirty="0" smtClean="0"/>
              <a:t>or muscles </a:t>
            </a:r>
            <a:r>
              <a:rPr lang="en-US" sz="2000" dirty="0"/>
              <a:t>of an animal.</a:t>
            </a:r>
          </a:p>
        </p:txBody>
      </p:sp>
    </p:spTree>
    <p:extLst>
      <p:ext uri="{BB962C8B-B14F-4D97-AF65-F5344CB8AC3E}">
        <p14:creationId xmlns:p14="http://schemas.microsoft.com/office/powerpoint/2010/main" val="217820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</a:t>
            </a:r>
            <a:r>
              <a:rPr lang="en-US" dirty="0" smtClean="0"/>
              <a:t>Parasites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Occur </a:t>
            </a:r>
            <a:r>
              <a:rPr lang="en-US" sz="3200" dirty="0"/>
              <a:t>in </a:t>
            </a:r>
            <a:r>
              <a:rPr lang="en-US" sz="3200" dirty="0">
                <a:solidFill>
                  <a:srgbClr val="FF0000"/>
                </a:solidFill>
              </a:rPr>
              <a:t>small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large</a:t>
            </a:r>
            <a:r>
              <a:rPr lang="en-US" sz="3200" dirty="0"/>
              <a:t> animals</a:t>
            </a:r>
          </a:p>
          <a:p>
            <a:r>
              <a:rPr lang="en-US" sz="3200" dirty="0" smtClean="0"/>
              <a:t>Include </a:t>
            </a:r>
            <a:r>
              <a:rPr lang="en-US" sz="3200" dirty="0"/>
              <a:t>ringworms, whipworms, hookworms, heartworms, coccidian, </a:t>
            </a:r>
            <a:r>
              <a:rPr lang="en-US" sz="3200" dirty="0" smtClean="0"/>
              <a:t>tapeworms, and </a:t>
            </a:r>
            <a:r>
              <a:rPr lang="en-US" sz="3200" dirty="0" err="1"/>
              <a:t>strongyles</a:t>
            </a:r>
            <a:endParaRPr lang="en-US" sz="3200" dirty="0"/>
          </a:p>
          <a:p>
            <a:r>
              <a:rPr lang="en-US" sz="3200" dirty="0" smtClean="0"/>
              <a:t>Many </a:t>
            </a:r>
            <a:r>
              <a:rPr lang="en-US" sz="3200" dirty="0"/>
              <a:t>internal parasites invade the intestinal system causing vomiting </a:t>
            </a:r>
            <a:r>
              <a:rPr lang="en-US" sz="3200" dirty="0" smtClean="0"/>
              <a:t>and diarrhea</a:t>
            </a:r>
            <a:endParaRPr lang="en-US" sz="3200" dirty="0"/>
          </a:p>
          <a:p>
            <a:r>
              <a:rPr lang="en-US" sz="3200" dirty="0" smtClean="0"/>
              <a:t>Intestinal </a:t>
            </a:r>
            <a:r>
              <a:rPr lang="en-US" sz="3200" dirty="0"/>
              <a:t>Parasites are diagnosed through fecal floatation</a:t>
            </a:r>
          </a:p>
        </p:txBody>
      </p:sp>
    </p:spTree>
    <p:extLst>
      <p:ext uri="{BB962C8B-B14F-4D97-AF65-F5344CB8AC3E}">
        <p14:creationId xmlns:p14="http://schemas.microsoft.com/office/powerpoint/2010/main" val="153401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Roundworms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519" y="2119256"/>
            <a:ext cx="11005319" cy="455048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 </a:t>
            </a:r>
            <a:r>
              <a:rPr lang="en-US" dirty="0" err="1"/>
              <a:t>Ascarids</a:t>
            </a:r>
            <a:r>
              <a:rPr lang="en-US" dirty="0"/>
              <a:t> – most common intestinal parasite in small and large animals </a:t>
            </a:r>
            <a:endParaRPr lang="en-US" sz="1800" dirty="0"/>
          </a:p>
          <a:p>
            <a:pPr lvl="2"/>
            <a:r>
              <a:rPr lang="en-US" dirty="0"/>
              <a:t>Often occur in young animals </a:t>
            </a:r>
            <a:endParaRPr lang="en-US" sz="1600" dirty="0"/>
          </a:p>
          <a:p>
            <a:pPr lvl="2"/>
            <a:r>
              <a:rPr lang="en-US" dirty="0"/>
              <a:t>Live in small intestine </a:t>
            </a:r>
            <a:endParaRPr lang="en-US" sz="1600" dirty="0"/>
          </a:p>
          <a:p>
            <a:pPr lvl="2"/>
            <a:r>
              <a:rPr lang="en-US" dirty="0"/>
              <a:t>Can lay up to </a:t>
            </a:r>
            <a:r>
              <a:rPr lang="en-US" dirty="0">
                <a:solidFill>
                  <a:srgbClr val="FF0000"/>
                </a:solidFill>
              </a:rPr>
              <a:t>200,000</a:t>
            </a:r>
            <a:r>
              <a:rPr lang="en-US" dirty="0"/>
              <a:t> eggs a day </a:t>
            </a:r>
            <a:endParaRPr lang="en-US" sz="1600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small</a:t>
            </a:r>
            <a:r>
              <a:rPr lang="en-US" dirty="0"/>
              <a:t> animal symptoms- vomiting, diarrhea, bloated stomach, visible roundworms in feces</a:t>
            </a:r>
            <a:endParaRPr lang="en-US" sz="1600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animal symptoms- abdominal pain (common cause of obstruction colic in foals), coughing and diarrhea, visible roundworms in feces</a:t>
            </a:r>
            <a:endParaRPr lang="en-US" sz="1600" dirty="0"/>
          </a:p>
          <a:p>
            <a:pPr lvl="2"/>
            <a:r>
              <a:rPr lang="en-US" dirty="0"/>
              <a:t>diagnosed by finding eggs in feces- eggs are circular with dark circular centers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26" name="Picture 2" descr="http://www.nhs.uk/Conditions/Roundworm/PublishingImages/roundworm_342x198_Z1800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66" y="619124"/>
            <a:ext cx="32575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6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sz="4000" i="1" dirty="0" err="1">
                <a:solidFill>
                  <a:srgbClr val="FF0000"/>
                </a:solidFill>
              </a:rPr>
              <a:t>Toxascaris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/>
              <a:t>leonina</a:t>
            </a:r>
            <a:r>
              <a:rPr lang="en-US" sz="4000" dirty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2086984"/>
            <a:ext cx="11876443" cy="4389119"/>
          </a:xfrm>
        </p:spPr>
        <p:txBody>
          <a:bodyPr>
            <a:normAutofit fontScale="92500"/>
          </a:bodyPr>
          <a:lstStyle/>
          <a:p>
            <a:pPr lvl="3"/>
            <a:r>
              <a:rPr lang="en-US" sz="3800" dirty="0"/>
              <a:t>Simplest life cycle </a:t>
            </a:r>
            <a:endParaRPr lang="en-US" sz="3300" dirty="0"/>
          </a:p>
          <a:p>
            <a:pPr lvl="3"/>
            <a:r>
              <a:rPr lang="en-US" sz="3800" dirty="0"/>
              <a:t>Eggs hatch after it is ingested </a:t>
            </a:r>
            <a:endParaRPr lang="en-US" sz="3300" dirty="0"/>
          </a:p>
          <a:p>
            <a:pPr lvl="3"/>
            <a:r>
              <a:rPr lang="en-US" sz="3800" dirty="0"/>
              <a:t>Eggs are passed in the feces </a:t>
            </a:r>
            <a:endParaRPr lang="en-US" sz="3300" dirty="0"/>
          </a:p>
          <a:p>
            <a:pPr lvl="3"/>
            <a:r>
              <a:rPr lang="en-US" sz="3800" dirty="0"/>
              <a:t>After </a:t>
            </a:r>
            <a:r>
              <a:rPr lang="en-US" sz="3800" dirty="0">
                <a:solidFill>
                  <a:srgbClr val="FF0000"/>
                </a:solidFill>
              </a:rPr>
              <a:t>3-6</a:t>
            </a:r>
            <a:r>
              <a:rPr lang="en-US" sz="3800" dirty="0"/>
              <a:t> days, they are infective in the environment</a:t>
            </a:r>
            <a:endParaRPr lang="en-US" sz="3300" dirty="0"/>
          </a:p>
          <a:p>
            <a:pPr lvl="3"/>
            <a:r>
              <a:rPr lang="en-US" sz="3800" dirty="0"/>
              <a:t>Animals become infected if they eat something contaminated with the infected feces 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7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0000"/>
                </a:solidFill>
              </a:rPr>
              <a:t>Toxocara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canis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108500"/>
            <a:ext cx="11553713" cy="4475180"/>
          </a:xfrm>
        </p:spPr>
        <p:txBody>
          <a:bodyPr>
            <a:normAutofit/>
          </a:bodyPr>
          <a:lstStyle/>
          <a:p>
            <a:pPr lvl="3"/>
            <a:r>
              <a:rPr lang="en-US" sz="2800" dirty="0" smtClean="0"/>
              <a:t>Complicated Lifecycle</a:t>
            </a:r>
          </a:p>
          <a:p>
            <a:pPr lvl="3"/>
            <a:r>
              <a:rPr lang="en-US" sz="2800" dirty="0" smtClean="0"/>
              <a:t>Hardy </a:t>
            </a:r>
            <a:r>
              <a:rPr lang="en-US" sz="2800" dirty="0"/>
              <a:t>and resistant </a:t>
            </a:r>
            <a:endParaRPr lang="en-US" sz="2400" dirty="0"/>
          </a:p>
          <a:p>
            <a:pPr lvl="3"/>
            <a:r>
              <a:rPr lang="en-US" sz="2800" dirty="0"/>
              <a:t>Animal can become infected by ingestion of eggs, transport host, or by larvae entering the animal while in the uterus</a:t>
            </a:r>
            <a:endParaRPr lang="en-US" sz="2400" dirty="0"/>
          </a:p>
          <a:p>
            <a:pPr lvl="3"/>
            <a:r>
              <a:rPr lang="en-US" sz="2800" dirty="0"/>
              <a:t>Migrate through circulatory system</a:t>
            </a:r>
            <a:endParaRPr lang="en-US" sz="2400" dirty="0"/>
          </a:p>
          <a:p>
            <a:pPr lvl="3"/>
            <a:r>
              <a:rPr lang="en-US" sz="2800" dirty="0"/>
              <a:t>They can encyst (become walled off or inactive) if enter body tissues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7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sz="3600" i="1" dirty="0" err="1">
                <a:solidFill>
                  <a:srgbClr val="FF0000"/>
                </a:solidFill>
              </a:rPr>
              <a:t>Toxcara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cati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75" y="1581375"/>
            <a:ext cx="11456893" cy="4959274"/>
          </a:xfrm>
        </p:spPr>
        <p:txBody>
          <a:bodyPr/>
          <a:lstStyle/>
          <a:p>
            <a:pPr lvl="3"/>
            <a:r>
              <a:rPr lang="en-US" sz="3200" dirty="0"/>
              <a:t>Similar to </a:t>
            </a:r>
            <a:r>
              <a:rPr lang="en-US" sz="3200" i="1" dirty="0"/>
              <a:t>T. </a:t>
            </a:r>
            <a:r>
              <a:rPr lang="en-US" sz="3200" i="1" dirty="0" err="1"/>
              <a:t>canis</a:t>
            </a:r>
            <a:r>
              <a:rPr lang="en-US" sz="3200" dirty="0"/>
              <a:t> </a:t>
            </a:r>
            <a:endParaRPr lang="en-US" sz="2800" dirty="0"/>
          </a:p>
          <a:p>
            <a:pPr lvl="3"/>
            <a:r>
              <a:rPr lang="en-US" sz="3200" dirty="0"/>
              <a:t>Infective eggs are swallowed; larvae hatch; and penetrate the stomach wall </a:t>
            </a:r>
            <a:endParaRPr lang="en-US" sz="2800" dirty="0"/>
          </a:p>
          <a:p>
            <a:pPr lvl="3"/>
            <a:r>
              <a:rPr lang="en-US" sz="3200" dirty="0"/>
              <a:t>Larvae migrate to liver, other tissues, and lungs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6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3600" i="1" dirty="0" err="1">
                <a:solidFill>
                  <a:srgbClr val="FF0000"/>
                </a:solidFill>
              </a:rPr>
              <a:t>Parascaris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equorum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60" y="1645920"/>
            <a:ext cx="11349316" cy="4948518"/>
          </a:xfrm>
        </p:spPr>
        <p:txBody>
          <a:bodyPr>
            <a:normAutofit/>
          </a:bodyPr>
          <a:lstStyle/>
          <a:p>
            <a:pPr lvl="3"/>
            <a:r>
              <a:rPr lang="en-US" sz="3000" dirty="0"/>
              <a:t>In large animals </a:t>
            </a:r>
            <a:endParaRPr lang="en-US" sz="2600" dirty="0"/>
          </a:p>
          <a:p>
            <a:pPr lvl="4"/>
            <a:r>
              <a:rPr lang="en-US" sz="2600" dirty="0"/>
              <a:t>Are swallowed in contaminated hay or water </a:t>
            </a:r>
            <a:endParaRPr lang="en-US" sz="2200" dirty="0"/>
          </a:p>
          <a:p>
            <a:pPr lvl="4"/>
            <a:r>
              <a:rPr lang="en-US" sz="2600" dirty="0"/>
              <a:t>Young worms burrow through the intestinal wall </a:t>
            </a:r>
            <a:endParaRPr lang="en-US" sz="2200" dirty="0"/>
          </a:p>
          <a:p>
            <a:pPr lvl="4"/>
            <a:r>
              <a:rPr lang="en-US" sz="2600" dirty="0"/>
              <a:t>Mature in intestine and lay eggs that are passed in the feces </a:t>
            </a:r>
            <a:endParaRPr lang="en-US" sz="2200" dirty="0"/>
          </a:p>
          <a:p>
            <a:pPr lvl="3"/>
            <a:r>
              <a:rPr lang="en-US" sz="3000" dirty="0"/>
              <a:t>In small animals </a:t>
            </a:r>
            <a:endParaRPr lang="en-US" sz="2600" dirty="0"/>
          </a:p>
          <a:p>
            <a:pPr lvl="4"/>
            <a:r>
              <a:rPr lang="en-US" sz="2600" dirty="0"/>
              <a:t>Infection will show signs of vomiting, diarrhea, and bloated stomach; is visible in feces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Whipworms</a:t>
            </a:r>
            <a:r>
              <a:rPr lang="en-US" i="1" dirty="0"/>
              <a:t> - </a:t>
            </a:r>
            <a:r>
              <a:rPr lang="en-US" i="1" dirty="0" err="1"/>
              <a:t>Trichuris</a:t>
            </a:r>
            <a:r>
              <a:rPr lang="en-US" i="1" dirty="0"/>
              <a:t> </a:t>
            </a:r>
            <a:r>
              <a:rPr lang="en-US" i="1" dirty="0" err="1"/>
              <a:t>vulpis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7" y="2118359"/>
            <a:ext cx="11274259" cy="4508352"/>
          </a:xfrm>
        </p:spPr>
        <p:txBody>
          <a:bodyPr/>
          <a:lstStyle/>
          <a:p>
            <a:pPr lvl="1"/>
            <a:r>
              <a:rPr lang="en-US" sz="2800" dirty="0"/>
              <a:t>I</a:t>
            </a:r>
            <a:r>
              <a:rPr lang="en-US" sz="2800" dirty="0" smtClean="0"/>
              <a:t>nfect </a:t>
            </a:r>
            <a:r>
              <a:rPr lang="en-US" sz="2800" dirty="0"/>
              <a:t>animals through ingesting contaminated food or water </a:t>
            </a:r>
            <a:endParaRPr lang="en-US" sz="2400" dirty="0"/>
          </a:p>
          <a:p>
            <a:pPr lvl="2"/>
            <a:r>
              <a:rPr lang="en-US" sz="2400" dirty="0"/>
              <a:t>Common intestinal parasite </a:t>
            </a:r>
            <a:endParaRPr lang="en-US" sz="2000" dirty="0"/>
          </a:p>
          <a:p>
            <a:pPr lvl="2"/>
            <a:r>
              <a:rPr lang="en-US" sz="2400" dirty="0"/>
              <a:t>Whip-like shape </a:t>
            </a:r>
            <a:endParaRPr lang="en-US" sz="2000" dirty="0"/>
          </a:p>
          <a:p>
            <a:pPr lvl="2"/>
            <a:r>
              <a:rPr lang="en-US" sz="2400" dirty="0"/>
              <a:t>Live in large intestine of infected animals </a:t>
            </a:r>
            <a:endParaRPr lang="en-US" sz="2000" dirty="0"/>
          </a:p>
          <a:p>
            <a:pPr lvl="2"/>
            <a:r>
              <a:rPr lang="en-US" sz="2400" dirty="0"/>
              <a:t>Symptoms include diarrhea, weight loss, possible blood in the feces, and anemia</a:t>
            </a:r>
            <a:endParaRPr lang="en-US" sz="2000" dirty="0"/>
          </a:p>
          <a:p>
            <a:pPr lvl="2"/>
            <a:r>
              <a:rPr lang="en-US" sz="2400" dirty="0"/>
              <a:t>Adult whipworms are not visible in the feces</a:t>
            </a:r>
            <a:endParaRPr lang="en-US" sz="2000" dirty="0"/>
          </a:p>
          <a:p>
            <a:pPr lvl="2"/>
            <a:r>
              <a:rPr lang="en-US" sz="2400" dirty="0"/>
              <a:t>Diagnosed through finding football shaped eggs in the feces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http://www.parasitecleanse.com/images/whipworm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554" y="5023820"/>
            <a:ext cx="2443932" cy="17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7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8444997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Hookworms</a:t>
            </a:r>
            <a:r>
              <a:rPr lang="en-US" dirty="0"/>
              <a:t> - </a:t>
            </a:r>
            <a:r>
              <a:rPr lang="en-US" i="1" dirty="0" err="1"/>
              <a:t>Ancylostoma</a:t>
            </a:r>
            <a:r>
              <a:rPr lang="en-US" i="1" dirty="0"/>
              <a:t> </a:t>
            </a:r>
            <a:r>
              <a:rPr lang="en-US" i="1" dirty="0" err="1"/>
              <a:t>caninum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59" y="2355926"/>
            <a:ext cx="11352416" cy="4900108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L</a:t>
            </a:r>
            <a:r>
              <a:rPr lang="en-US" sz="2200" dirty="0" smtClean="0"/>
              <a:t>ive </a:t>
            </a:r>
            <a:r>
              <a:rPr lang="en-US" sz="2200" dirty="0"/>
              <a:t>in the small intestine of host animal; feed off blood  </a:t>
            </a:r>
            <a:endParaRPr lang="en-US" sz="1900" dirty="0"/>
          </a:p>
          <a:p>
            <a:pPr lvl="2"/>
            <a:r>
              <a:rPr lang="en-US" sz="1900" dirty="0"/>
              <a:t>Common intestinal parasite of dogs and occasionally cats </a:t>
            </a:r>
            <a:endParaRPr lang="en-US" sz="1700" dirty="0"/>
          </a:p>
          <a:p>
            <a:pPr lvl="2"/>
            <a:r>
              <a:rPr lang="en-US" sz="1900" dirty="0"/>
              <a:t>Teeth-like structures or cutting plates – attach to wall of intestine and feed on animals blood </a:t>
            </a:r>
            <a:endParaRPr lang="en-US" sz="1700" dirty="0"/>
          </a:p>
          <a:p>
            <a:pPr lvl="2"/>
            <a:r>
              <a:rPr lang="en-US" sz="1900" dirty="0"/>
              <a:t>lay eggs that pass out in the feces </a:t>
            </a:r>
            <a:endParaRPr lang="en-US" sz="1900" dirty="0" smtClean="0"/>
          </a:p>
          <a:p>
            <a:pPr lvl="2"/>
            <a:r>
              <a:rPr lang="en-US" sz="1900" dirty="0"/>
              <a:t>larvae is released after the eggs are hatched and travel through raindrops or dew on leaves </a:t>
            </a:r>
          </a:p>
          <a:p>
            <a:pPr lvl="2"/>
            <a:r>
              <a:rPr lang="en-US" sz="1900" dirty="0"/>
              <a:t>enters host by being ingested or by burrowing through the hosts skin </a:t>
            </a:r>
          </a:p>
          <a:p>
            <a:pPr lvl="2"/>
            <a:r>
              <a:rPr lang="en-US" sz="1900" dirty="0"/>
              <a:t>Symptoms include vomiting, diarrhea, anemia, weakness, black darkened feces, dull coat appearance, occasional coughing</a:t>
            </a:r>
          </a:p>
          <a:p>
            <a:pPr lvl="2"/>
            <a:r>
              <a:rPr lang="en-US" sz="1900" dirty="0"/>
              <a:t>Diagnosed by finding clear oval eggs in the feces</a:t>
            </a:r>
          </a:p>
          <a:p>
            <a:pPr lvl="2"/>
            <a:r>
              <a:rPr lang="en-US" sz="1900" dirty="0"/>
              <a:t>Zoonotic disease: cause cutaneous larval </a:t>
            </a:r>
            <a:r>
              <a:rPr lang="en-US" sz="1900" dirty="0" err="1"/>
              <a:t>migrans</a:t>
            </a:r>
            <a:r>
              <a:rPr lang="en-US" sz="1900" dirty="0"/>
              <a:t> in humans where larvae burrow through humans skin, most common in young children</a:t>
            </a:r>
          </a:p>
          <a:p>
            <a:pPr lvl="2"/>
            <a:endParaRPr lang="en-US" sz="1600" dirty="0"/>
          </a:p>
          <a:p>
            <a:endParaRPr lang="en-US" dirty="0"/>
          </a:p>
        </p:txBody>
      </p:sp>
      <p:pic>
        <p:nvPicPr>
          <p:cNvPr id="3074" name="Picture 2" descr="http://curezone.com/upload/Members/LovelyGiraffe/Parasite_Hookw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96" y="233361"/>
            <a:ext cx="22669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1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Heartworms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/>
              <a:t>Dirofilaria</a:t>
            </a:r>
            <a:r>
              <a:rPr lang="en-US" i="1" dirty="0"/>
              <a:t> </a:t>
            </a:r>
            <a:r>
              <a:rPr lang="en-US" i="1" dirty="0" err="1"/>
              <a:t>immitis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2065469"/>
            <a:ext cx="12192000" cy="495389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100" dirty="0"/>
              <a:t>A</a:t>
            </a:r>
            <a:r>
              <a:rPr lang="en-US" sz="2100" dirty="0" smtClean="0"/>
              <a:t>ffects </a:t>
            </a:r>
            <a:r>
              <a:rPr lang="en-US" sz="2100" dirty="0"/>
              <a:t>the heart and circulatory system of infected animals </a:t>
            </a:r>
            <a:endParaRPr lang="en-US" sz="1900" dirty="0"/>
          </a:p>
          <a:p>
            <a:pPr lvl="2"/>
            <a:r>
              <a:rPr lang="en-US" sz="1900" dirty="0"/>
              <a:t>Spread by the mosquito</a:t>
            </a:r>
          </a:p>
          <a:p>
            <a:pPr lvl="2"/>
            <a:r>
              <a:rPr lang="en-US" sz="1900" dirty="0"/>
              <a:t>Most concern in dogs, cats, and ferrets </a:t>
            </a:r>
          </a:p>
          <a:p>
            <a:pPr lvl="2"/>
            <a:r>
              <a:rPr lang="en-US" sz="1900" dirty="0"/>
              <a:t>Microfilaria – the very tiny larvae that adult heartworms lay in the heart</a:t>
            </a:r>
          </a:p>
          <a:p>
            <a:pPr lvl="3"/>
            <a:r>
              <a:rPr lang="en-US" sz="1900" dirty="0"/>
              <a:t>enter mosquito and then enter the animal’s skin </a:t>
            </a:r>
            <a:endParaRPr lang="en-US" dirty="0"/>
          </a:p>
          <a:p>
            <a:pPr lvl="3"/>
            <a:r>
              <a:rPr lang="en-US" sz="1900" dirty="0"/>
              <a:t>larvae grow and migrate to the heart </a:t>
            </a:r>
            <a:endParaRPr lang="en-US" dirty="0"/>
          </a:p>
          <a:p>
            <a:pPr lvl="2"/>
            <a:r>
              <a:rPr lang="en-US" sz="1900" dirty="0"/>
              <a:t>Symptoms in dogs-may have no symptoms with light infections, but with increasing worm loads will display exercise intolerance, difficulty breathing, coughing, decreased appetite, weight loss and lethargy</a:t>
            </a:r>
          </a:p>
          <a:p>
            <a:pPr lvl="2"/>
            <a:r>
              <a:rPr lang="en-US" sz="1900" dirty="0"/>
              <a:t>Symptoms in cats- typically show no signs but may die suddenly or may show signs similar to dogs</a:t>
            </a:r>
          </a:p>
          <a:p>
            <a:pPr lvl="2"/>
            <a:r>
              <a:rPr lang="en-US" sz="1900" dirty="0"/>
              <a:t>Simple snap blood tests are available for diagnosing heartworms</a:t>
            </a:r>
          </a:p>
          <a:p>
            <a:pPr lvl="2"/>
            <a:r>
              <a:rPr lang="en-US" sz="1900" dirty="0"/>
              <a:t>Treatment is a concern as dyeing adults may block blood flow from the heart and lead to sudden death</a:t>
            </a:r>
          </a:p>
          <a:p>
            <a:pPr lvl="2"/>
            <a:r>
              <a:rPr lang="en-US" sz="1900" dirty="0"/>
              <a:t>Prevention with monthly treatments is the better way to manage heartworms</a:t>
            </a:r>
          </a:p>
          <a:p>
            <a:endParaRPr lang="en-US" dirty="0"/>
          </a:p>
        </p:txBody>
      </p:sp>
      <p:pic>
        <p:nvPicPr>
          <p:cNvPr id="4098" name="Picture 2" descr="https://encrypted-tbn2.gstatic.com/images?q=tbn:ANd9GcRRcqxtiUbh62U0dGxYQywiiYDhH1wq_RFskrmIISYH63FWyIj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33" y="1904104"/>
            <a:ext cx="2495546" cy="23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3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are the various types of microorganisms that contribute to disease processes?</a:t>
            </a:r>
          </a:p>
          <a:p>
            <a:r>
              <a:rPr lang="en-US" sz="3600" dirty="0" smtClean="0"/>
              <a:t>What </a:t>
            </a:r>
            <a:r>
              <a:rPr lang="en-US" sz="3600" dirty="0"/>
              <a:t>are some of the common animal external parasites?</a:t>
            </a:r>
          </a:p>
          <a:p>
            <a:r>
              <a:rPr lang="en-US" sz="3600" dirty="0" smtClean="0"/>
              <a:t>What </a:t>
            </a:r>
            <a:r>
              <a:rPr lang="en-US" sz="3600" dirty="0"/>
              <a:t>are some of the common animal internal parasites?</a:t>
            </a:r>
          </a:p>
          <a:p>
            <a:r>
              <a:rPr lang="en-US" sz="3600" dirty="0" smtClean="0"/>
              <a:t>What </a:t>
            </a:r>
            <a:r>
              <a:rPr lang="en-US" sz="3600" dirty="0"/>
              <a:t>is the importance of zoonosis in humans?</a:t>
            </a:r>
          </a:p>
        </p:txBody>
      </p:sp>
    </p:spTree>
    <p:extLst>
      <p:ext uri="{BB962C8B-B14F-4D97-AF65-F5344CB8AC3E}">
        <p14:creationId xmlns:p14="http://schemas.microsoft.com/office/powerpoint/2010/main" val="2149550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err="1">
                <a:solidFill>
                  <a:srgbClr val="FF0000"/>
                </a:solidFill>
              </a:rPr>
              <a:t>Strongyles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2438399"/>
            <a:ext cx="11940988" cy="4410635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Common parasite of large animals </a:t>
            </a:r>
            <a:endParaRPr lang="en-US" sz="2000" dirty="0"/>
          </a:p>
          <a:p>
            <a:pPr lvl="2"/>
            <a:r>
              <a:rPr lang="en-US" sz="2400" dirty="0"/>
              <a:t>Bloodworms or </a:t>
            </a:r>
            <a:r>
              <a:rPr lang="en-US" sz="2400" dirty="0" err="1"/>
              <a:t>redworms</a:t>
            </a:r>
            <a:r>
              <a:rPr lang="en-US" sz="2400" dirty="0"/>
              <a:t> </a:t>
            </a:r>
            <a:endParaRPr lang="en-US" sz="2000" dirty="0"/>
          </a:p>
          <a:p>
            <a:pPr lvl="2"/>
            <a:r>
              <a:rPr lang="en-US" sz="2400" dirty="0"/>
              <a:t>Eggs in manure hatch into larvae </a:t>
            </a:r>
            <a:endParaRPr lang="en-US" sz="2000" dirty="0"/>
          </a:p>
          <a:p>
            <a:pPr lvl="2"/>
            <a:r>
              <a:rPr lang="en-US" sz="2400" dirty="0"/>
              <a:t>Larvae mature in the intestinal tract and  can cause extensive damage to the lining of blood vessels </a:t>
            </a:r>
            <a:endParaRPr lang="en-US" sz="2000" dirty="0"/>
          </a:p>
          <a:p>
            <a:pPr lvl="2"/>
            <a:r>
              <a:rPr lang="en-US" sz="2400" dirty="0"/>
              <a:t>Signs of large </a:t>
            </a:r>
            <a:r>
              <a:rPr lang="en-US" sz="2400" dirty="0" err="1"/>
              <a:t>strongyles</a:t>
            </a:r>
            <a:r>
              <a:rPr lang="en-US" sz="2400" dirty="0"/>
              <a:t>: weight loss, anemia, abdominal pain, and sudden death </a:t>
            </a:r>
            <a:endParaRPr lang="en-US" sz="2000" dirty="0"/>
          </a:p>
          <a:p>
            <a:pPr lvl="2"/>
            <a:r>
              <a:rPr lang="en-US" sz="2400" dirty="0"/>
              <a:t>Small </a:t>
            </a:r>
            <a:r>
              <a:rPr lang="en-US" sz="2400" dirty="0" err="1"/>
              <a:t>strongyles</a:t>
            </a:r>
            <a:r>
              <a:rPr lang="en-US" sz="2400" dirty="0"/>
              <a:t> do not migrate through tissues as large ones do.  Encysted larvae require special anthelmintic treatments to kill.</a:t>
            </a:r>
            <a:endParaRPr lang="en-US" sz="2000" dirty="0"/>
          </a:p>
          <a:p>
            <a:pPr lvl="2"/>
            <a:r>
              <a:rPr lang="en-US" sz="2400" dirty="0"/>
              <a:t>Signs: diarrhea, weight loss, poor growth, poor coat quality, and abdominal pain </a:t>
            </a:r>
            <a:endParaRPr lang="en-US" sz="2000" dirty="0"/>
          </a:p>
          <a:p>
            <a:endParaRPr lang="en-US" sz="3200" dirty="0"/>
          </a:p>
        </p:txBody>
      </p:sp>
      <p:pic>
        <p:nvPicPr>
          <p:cNvPr id="5122" name="Picture 2" descr="http://www.elephantcare.org/IMAGES/Medical/Parasitology/strongyle%20close-up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08" y="505609"/>
            <a:ext cx="3284285" cy="25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4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Coccidia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9" y="2328130"/>
            <a:ext cx="12083936" cy="4449187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</a:t>
            </a:r>
            <a:r>
              <a:rPr lang="en-US" sz="3200" dirty="0" smtClean="0"/>
              <a:t>ommon </a:t>
            </a:r>
            <a:r>
              <a:rPr lang="en-US" sz="3200" dirty="0"/>
              <a:t>protozoan internal parasite</a:t>
            </a:r>
            <a:endParaRPr lang="en-US" sz="2800" dirty="0"/>
          </a:p>
          <a:p>
            <a:pPr lvl="2"/>
            <a:r>
              <a:rPr lang="en-US" sz="2800" dirty="0" err="1"/>
              <a:t>Coccidiosis</a:t>
            </a:r>
            <a:r>
              <a:rPr lang="en-US" sz="2800" dirty="0"/>
              <a:t> is the disease name  </a:t>
            </a:r>
            <a:endParaRPr lang="en-US" sz="2400" dirty="0"/>
          </a:p>
          <a:p>
            <a:pPr lvl="2"/>
            <a:r>
              <a:rPr lang="en-US" sz="2800" i="1" dirty="0" err="1"/>
              <a:t>Iospora</a:t>
            </a:r>
            <a:r>
              <a:rPr lang="en-US" sz="2800" i="1" dirty="0"/>
              <a:t> </a:t>
            </a:r>
            <a:r>
              <a:rPr lang="en-US" sz="2800" i="1" dirty="0" err="1"/>
              <a:t>cania</a:t>
            </a:r>
            <a:r>
              <a:rPr lang="en-US" sz="2800" dirty="0"/>
              <a:t> – commonly infects animals </a:t>
            </a:r>
            <a:endParaRPr lang="en-US" sz="2400" dirty="0"/>
          </a:p>
          <a:p>
            <a:pPr lvl="2"/>
            <a:r>
              <a:rPr lang="en-US" sz="2800" dirty="0" err="1"/>
              <a:t>Oocysts</a:t>
            </a:r>
            <a:r>
              <a:rPr lang="en-US" sz="2800" dirty="0"/>
              <a:t> will be shed, or the single-celled eggs in the feces</a:t>
            </a:r>
            <a:endParaRPr lang="en-US" sz="2400" dirty="0"/>
          </a:p>
          <a:p>
            <a:pPr lvl="2"/>
            <a:r>
              <a:rPr lang="en-US" sz="2800" dirty="0"/>
              <a:t>Eggs live in the intestinal tract</a:t>
            </a:r>
            <a:endParaRPr lang="en-US" sz="2400" dirty="0"/>
          </a:p>
          <a:p>
            <a:pPr lvl="2"/>
            <a:r>
              <a:rPr lang="en-US" sz="2800" dirty="0"/>
              <a:t>May be no illness signs, others include diarrhea, blood and mucous present </a:t>
            </a:r>
            <a:endParaRPr lang="en-US" sz="2400" dirty="0"/>
          </a:p>
          <a:p>
            <a:endParaRPr lang="en-US" sz="3600" dirty="0"/>
          </a:p>
        </p:txBody>
      </p:sp>
      <p:pic>
        <p:nvPicPr>
          <p:cNvPr id="6146" name="Picture 2" descr="http://www.bullmarketfrogs.com/wp-content/uploads/2012/06/Coccidia4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79" y="1389537"/>
            <a:ext cx="3148552" cy="20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8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4000" dirty="0">
                <a:solidFill>
                  <a:srgbClr val="FF0000"/>
                </a:solidFill>
              </a:rPr>
              <a:t>Giardia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6" y="2119256"/>
            <a:ext cx="12036424" cy="4636545"/>
          </a:xfrm>
        </p:spPr>
        <p:txBody>
          <a:bodyPr>
            <a:normAutofit/>
          </a:bodyPr>
          <a:lstStyle/>
          <a:p>
            <a:pPr lvl="2"/>
            <a:r>
              <a:rPr lang="en-US" sz="2800" i="1" dirty="0"/>
              <a:t>Giardia </a:t>
            </a:r>
            <a:r>
              <a:rPr lang="en-US" sz="2800" i="1" dirty="0" err="1"/>
              <a:t>lamblia</a:t>
            </a:r>
            <a:r>
              <a:rPr lang="en-US" sz="2800" i="1" dirty="0"/>
              <a:t> </a:t>
            </a:r>
            <a:r>
              <a:rPr lang="en-US" sz="2800" dirty="0"/>
              <a:t>is a protozoan or single-celled organism that lives in the intestinal tract of animals </a:t>
            </a:r>
            <a:endParaRPr lang="en-US" sz="2400" dirty="0"/>
          </a:p>
          <a:p>
            <a:pPr lvl="2"/>
            <a:r>
              <a:rPr lang="en-US" sz="2800" dirty="0"/>
              <a:t>Common occurrence in water sources that are outside or contaminated </a:t>
            </a:r>
            <a:endParaRPr lang="en-US" sz="2400" dirty="0"/>
          </a:p>
          <a:p>
            <a:pPr lvl="2"/>
            <a:r>
              <a:rPr lang="en-US" sz="2800" dirty="0"/>
              <a:t>Signs: diarrhea, vomiting, weight loss, and poor overall appearance. </a:t>
            </a:r>
            <a:endParaRPr lang="en-US" sz="2400" dirty="0"/>
          </a:p>
          <a:p>
            <a:endParaRPr lang="en-US" sz="3600" dirty="0"/>
          </a:p>
        </p:txBody>
      </p:sp>
      <p:sp>
        <p:nvSpPr>
          <p:cNvPr id="4" name="AutoShape 2" descr="data:image/jpeg;base64,/9j/4AAQSkZJRgABAQAAAQABAAD/2wCEAAkGBxQTEhUUExQVFBQXFBgYGBcUFRocGhcYFxgYHBcYFxcYHCggGBwlGxoXITEhJSkrLi4uGB8zODMsNygtLisBCgoKDg0OGxAQGiwkHyQ0LCwsLCw0LCwsLCw0NDQsLCwsLDQsLCwsLCwsNCw0LCw0NCwsLCwsLCwsLCwsLCwsLP/AABEIAMMBAwMBIgACEQEDEQH/xAAbAAADAAMBAQAAAAAAAAAAAAAAAQIDBAYFB//EADYQAAICAAMGBAQGAQUBAQAAAAABAhEDITEEEkFRYfAFcYGRBhOhsSIywdHh8UIUUmJygqIj/8QAGQEBAQEBAQEAAAAAAAAAAAAAAAECAwUE/8QALBEBAAIBAwMDAwIHAAAAAAAAAAERAgMhMQQSQVFh8BMyQiKBFCNxkaGx0f/aAAwDAQACEQMRAD8A+sSw00suo3Fcl7Cw5WrRTNvlmN0uK5IUEmrpexWuXAKBRbq5Lug3FyQ0gSIUTguSEo9F7cCxKICUVyV+QpQ5VfVcSoR5DSAiMFxr2HudEUhALcXJe3MNxckNoSu3pXDn6gCguSFCC5FA0At1ckNQXIoiMXdghg2qEqqMV1006Hmz2DGlJwajGLUlGSd1df45Z6pXyZ7YRNRl2t45TEVDDBJLdWdJZtdC1GOlLmXRKi71y4dGZZLcXJexCwIuSlSbrLp1S5mZoEqyQSEqC5IUo0nkrS4opDsK0PB9pliwbnDdak1XrX1N1QXJexSQ6AhxXJewOC5L2KQJEE7i5IFBcl7FMaCo3FyQx+v1QypQEYH+KSXBO8n6ZrkZ2UmCSBAMiBd996BQAApPLJX3qUJv6BB3dcGDk4gJihCuuYU6HYAwgSCToXeYd5BT7774AIAGtACYoyT0d/vowlKBk4k0k22kkrbfQ1VtTdbsW1rmqy4CrajGZ4bZLfDmu++pOHJt01pWfnwLYODQGGcpbySWVZv+TLZEmKPvvviCVggTKMWFtEJ3uyTavK88nWnmZSIYMIu4wjFvVpJN8y0FCAYWEBM45UNAFNICbAjXbE/IYo4EU7WtcyxrvvvQGac5mxff0BsAIJS9y0xUAAjW27ZPmx3XJxzzcW+fRmyyZQVljabXGaGFCoxTd0kr5139SmwoZEMLENIIGIENhUya0fEKzBwTp1dFJAROUVVmLaY7sJuNLJyd6Lm/uLbpxUHKSb3ayWrfBJc7yR5fjTx5bPJqMdM4Q3nKlqrbSb5qqNYY3MOmGLc2DZ5TUZ4tvjCD0jxTl/unp0XA9Fmr4Vt0cfBhix0lFPlTrNNcHfBmXa8b5cJTavdjfnRMpmZpMpmcqXOSSbeivj9zHgY29Heyp6PTlX0OF2L4jxtr2xYOHhxeDnJ22k64ya1inX4f8sjt4bErUpt4klpf5V/1hovq+p01NGdKoy55dM9L6f3NmhIArvvgcXAWiYyTWWg2vXoMqk33/RQgkgBjBggEwk6VmOOFUrXLPzsyhQu9BkjCIbqh2DQmCTAGwCAYv3GgASBjAxzxHvJJWrzfLkZBc6X8gn3yCzSiWURCad1nTp9OjCLGIjH3t17jSlWTei61xrkBGNtUIum25f7Ypyl7RToWFtsJPdTalwjOLi35byz9CsHCUI5avV8ZPm3xFtbjuvfrd70fBl2biMZmnn+NScYuSeUHGbWf+LUtEXj+N7PBJzxIKUo3WrqrSaV8/qcD4r41iYkZttRabi6f5t3Rt83lZx+J4gqakknmr4ZemSrh5H36fRd0VlPHo9LT6Puxi30HB8Yh/pHiYTlgYyTe8l+Cebr5kXk8suZ4mF8T7d4i1gqMcLDi1875d3Nf5W28o7tuuORzvh88baoupww8PCiqhX5/N/5SOo+BcFSljYWGliuUVJzlpG1W82tGm9FmfROnhhGWVRMx6+HXPSwwjup9D8G8GwtnjWHnlrS0eZ6O96GPChuwSXCKS9Opaz1XozyMspym5m3kZTOU3J13/INjCjLJUDXdAAAOrJ4/qUVQYMPGblW665szgCJiAKhh333wIBd9oZPfeYzVSv7McU+NfwU0FhRGWOWIlJR5rJ86Ml/r37CcVd8Vf11B9dO9QTRRmno7zrLmUwil6DsAAVCk66hFWABIKDS8W8SWBDelrwX7m+zhvjnG3towcLhuuTz4L+aOmjp9+cYy66Gn35xEsG2/FOLVuEqdVVavR7vLiTs/xHjp1uxfH8Ms/qqfueJ4htVRTbpqTuldpp72XqYdh8Qi5KLea/CmlVr7po9H6WHbti9aNDHt4fUvBfFI48FJP8ayknqn1R4vxn4k41hwptr8vNvm+SR4XhU5RxoYuHPde8k09JReTjLmtM+AvGsFYu1Snzw1u5/8nvL3S9j58NHHHUvxz+/o+bHp4x1b8OV+IvEf9LhxTisSbeWWV6ty9++PL4u0vFSlSVrThnr9T3vi7CliqMVnGM889csupzbxXDEgklaksq4X7M9TSja/L0MJ7Zmcp22e7sCk1GNKEaVpJ3LnZ9R+BtgWFiTcYqMJ4adLRSjJJtXmrTOElJvEuMJ76dUlk5NKvxaVofU/h7YZwVzqMt1R3Vnpm23xbfHofH1mf8up8/Pkvm6zOsae0CCwPJeNQQNgLEusgQEx/cSfuMq2ABonDk2swnhQDYqCixgyY3x59ohC0BDXXv2Aq7opp3lX1+hQ2SVmT0BMlpvjlX7UURANEt3kTLGSajxC1a0h2Q5veqsq15PyLKgAXEdEBBdbOF+JsJSx5Y+rUPlx5bsZfifm5fRI7tHK/EOy7qk3pblG9M3bXRptvrZ20JrN9HTTEZvjfxXtONDaVHee5KKSirqrzy5p52aWJDExHFYd71p68Mk2vY7bxSWFKLt4e8k3GT3bv7+nA5TCjOGNks6vJ8Kt++Z7mllccbw9vDG4mJmd/wDDu/DYtRhGWc8k3k83Wb4ZnteO+F4sXGUI21cv/Mq30+if6HjfB2FLFnGb0TXummsvPh5H0ravz4PNyca5pwla/wDlHm62pOGcR/V8PUas4ZxT434phz+Z+RpJ1rF6/wCSz0q1b58zf2DwfDbb+Vmklb4aZ8/U7j4h+Flj4scRJp8XBpSv1VNM1tl8Lns+NH5yli4M3XzUleG+CxK0i/8AcufU6fxOOWEVz6Nx1UTjtz6K+HPAfxRxJ5xjmur4ZVwo68UI0qSVLkUedqak5zcvM1dWdTK5Tn3/AAFg0BhyoAMQUt3iFhJDAXHpWo2hsSCCXlxFIaXUnD3uKWvDlwDSkhPoMO7ATkA+9RjYv5uigSffkFioIaQd9/uAIITgnTrNGs0vnL/q158UbdgVqJoIid8Kqtb4+XFFPTvmVZGbRCV/a/6LZEIr3KXbCyEqJx8KMouMknF8H35FX333kThyTVoEXy+efFfgkYb0o4Ud1XnWTv8AvgcNsmG/9Xeubiq6cL86PsXxfhfM2bFjpLce67465nyTxfBcMWOLhTX5vxclKs39z1+k1JzwmJ54e10mrOWO7vvgvZVHEadX+GVXzkzsVJYmIpLOMLp505NU93g0lavqcH8J4OO5SxcVp4cFGMsNKrg/xKTmnbq23HpR9FVUq0rKll3qfD1W2fq+Hq5/XYbMVqacayppr7ozNCSSPlfG8nYcFQxN2UmpJ/hU5ZSw9E482rSeui5nrmDa9lhiRqaTpqS5xks1JcmsvY1Nuw9odQhiJW857qTUePS+qXsdPvnl0n9fLLPbvxOKVz4Jfdrglzf6m3hqkld0tefXp/Jq+HeHRwYuMW5Nu5SlnKT6vjwNwzNXUM5VG0EFGPaYtxW66dp+l5pmSrIleWJ4r3lGsq1/QzAiZulkr76gsWtCFifirdemvApQSzLSBYAACEAIA1Eiu8wGu+6AhcIYUOK6Au/U0zJUCExOfR5EFoO8iYacuhTCAFfESGFNgxKPd/uDABFCoDT8Uw3KDSSdp/2j5Jt3h+zxW9g8MbD+ZrVqS3k+ubbo+yY0moyaTk0m0lxedL3OZ8c+H1PZ4wjGKnKcPzaNtVJ5caz9D7Ok1vpzv5n5b7Om1Yx2ltYzhs0MWUkowxcPdTWjnTUY9N68j3dnw3GEU3mopetKznvANhaSjtbi5YeUMObTUVwkm8sR1x4eZ7mBgQWcG0uUZPd9tF6HDVrjmfX/AE5atW2Tz1skt9OTtKVr1/s9AUpHOJpyxymODBMO/cKIyBiQBAApSCL7770ClJZrlnft9Sm+/YKABKHDWxqNKuA/sJSvNcQu5OxjFQQAJoYaG932wIeLHi1YFtd/cNgicONN6550y2GZJBQ7779QRGSGAAKTBacgSMePjKKvrxaWrrVhqr2hlGmY4dVWXaLT9gkwT7/UdBCFJK2655sqgJil7GtJb+J/xw9es5aL/wAq7/7F7ZjbkW1+ZtKPWTdL2efkPY9n+XBR15vm27k/VtljaLajaLZHBPVKXmk/uLCwoxVRSS5LQtARm/AB8hkfOW9u8XyBHspLKu8igQgBIGNgBL7/AHFFf35FNHmbH4o5Ys8Jwca0k1k/Jkn2XeXpr+x33+xMXxHVlJgPPLn3wBfQOOnfUdg5IBh37hCFIpCDUJoYDFpumhkxQ778gknfffoKgYIA8x99/QLH3l5gR5mHbdhw8WG7iQU1cZU9Li1KLrmmkzO0OMXY43gsS5gSlXksv4J2nGUIuUtF+gPDKC7ojDmpJSXHMpsDW2pXiYUeTlNr/qqX1ZstE/LW9vcaq+l2GLFtZfx5Ms+Gpm6hGLitSikm9681pHrIzsiEnxVPzsdkQ0R8tb29xLC/uE38GFia78hcte+YIVJ0JMTz4Zd6cR7wDsSirus2Niby9Aqd7mZGjHh4ybaTtrUtglh2naVCt7JN0vOjMa23bFDFSU1dStXzWdm0y7Us1RMbD+hIiAGgiF2FgV3mBMn5ewDcKLBoTbvTKtevLWxlSYTC6z75FJmHZtnUE1vSkm/8uHQzUCasxNBYIIJRv+O8gh9tBoTQPYNailFNU1Y1z7Q/UhRRy00GF9995hH3AmCdZ/T7lMYm/v8AQqzuYJEwaea5/YtECQh998gfQIP5BACAdCaJk3wKQKCB8hgmBjwcFRTriZO+/oA36lWZmZJeYUMCJyxYuApVfAtDv+iHDPzC78LsaRKXqVYGjtGFNye7Klllb5AbyXdgajKYdIz2eb4Hs+JHD/8A1k3K3m/P+j0CJTSVvIw4eIkpSVyrgtfQlJMTO7YaBCby9PUxbK5Z79auvLgGGVew2gTE9URaNoGgYnOmuoSgshoKCwqMfF3VbsnZcXeV01nlffeZeJhJ5S0Fck0lFVzulRfDUVXuubpW+/4JwsRSVrT7laroTh0skRml2MTemXr3qCaBQf6gkuHfQLCKS0y8gBISz0H37CjFLpq8uoFMhSzqnSWpOHiqTazy+5kAdgT/AGUECJw5O2UFBTsaQkyZypXTfkFq1NAMSCUx4+NupypuldLV1yNfYceU7csleleXE3THCCSdeZb2aiqW0gISayq+rf8AAwdrSx5P5kI8OXubVfZABrLiDL7YWkSnp6ABhgn+n7jiAFWOAwi+/cAJ4I4Hf1CTyvviMBJjxJrWuv7A/wBQAGX/ABqeI4jjFNZPfivRvMz4KyXVL6gBr8XT8VSln7Db18gAzLPiDYLv0sALLCYcen8gwARy6ef7CqY2gAM+ClqvL9GEXp6fUAJBPBQlr5FsAEhR1rr+xXLvkIBLX5H+7GlqAFhK2kJfYGsvQQGYIJgAAf/Z"/>
          <p:cNvSpPr>
            <a:spLocks noChangeAspect="1" noChangeArrowheads="1"/>
          </p:cNvSpPr>
          <p:nvPr/>
        </p:nvSpPr>
        <p:spPr bwMode="auto">
          <a:xfrm>
            <a:off x="155575" y="-1195388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encrypted-tbn2.gstatic.com/images?q=tbn:ANd9GcQfQOZbLOFoZ3OCitMAu2puirLlrzgUI_20dcFO8Dx7vtNB-M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41" y="462579"/>
            <a:ext cx="3957722" cy="24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4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>
                <a:solidFill>
                  <a:srgbClr val="FF0000"/>
                </a:solidFill>
              </a:rPr>
              <a:t>Tapeworms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9" y="2438399"/>
            <a:ext cx="11370833" cy="4037705"/>
          </a:xfrm>
        </p:spPr>
        <p:txBody>
          <a:bodyPr>
            <a:noAutofit/>
          </a:bodyPr>
          <a:lstStyle/>
          <a:p>
            <a:pPr lvl="2"/>
            <a:r>
              <a:rPr lang="en-US" sz="2400" dirty="0"/>
              <a:t>Flat worms that are segmented or have individual parts that grow and shed as the parasite ages </a:t>
            </a:r>
            <a:endParaRPr lang="en-US" sz="2000" dirty="0"/>
          </a:p>
          <a:p>
            <a:pPr lvl="2"/>
            <a:r>
              <a:rPr lang="en-US" sz="2400" dirty="0"/>
              <a:t>Live within small and large intestine </a:t>
            </a:r>
            <a:endParaRPr lang="en-US" sz="2000" dirty="0"/>
          </a:p>
          <a:p>
            <a:pPr lvl="2"/>
            <a:r>
              <a:rPr lang="en-US" sz="2400" dirty="0" err="1"/>
              <a:t>Proglottids</a:t>
            </a:r>
            <a:r>
              <a:rPr lang="en-US" sz="2400" dirty="0"/>
              <a:t> – segments shed in feces that may often be seen near the anus of dogs or cats </a:t>
            </a:r>
            <a:endParaRPr lang="en-US" sz="2000" dirty="0"/>
          </a:p>
          <a:p>
            <a:pPr lvl="2"/>
            <a:r>
              <a:rPr lang="en-US" sz="2400" dirty="0"/>
              <a:t>Is developed commonly by the ingestion of a flea </a:t>
            </a:r>
            <a:endParaRPr lang="en-US" sz="2000" dirty="0"/>
          </a:p>
          <a:p>
            <a:pPr lvl="3"/>
            <a:r>
              <a:rPr lang="en-US" sz="2000" dirty="0"/>
              <a:t>2 common species:</a:t>
            </a:r>
            <a:endParaRPr lang="en-US" sz="1800" dirty="0"/>
          </a:p>
          <a:p>
            <a:pPr lvl="4"/>
            <a:r>
              <a:rPr lang="en-US" sz="1800" i="1" dirty="0" err="1">
                <a:solidFill>
                  <a:srgbClr val="FF0000"/>
                </a:solidFill>
              </a:rPr>
              <a:t>Dipylidium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caninum</a:t>
            </a:r>
            <a:r>
              <a:rPr lang="en-US" sz="1800" dirty="0"/>
              <a:t> – can be up to 20 inches long; lives in small intestine </a:t>
            </a:r>
            <a:endParaRPr lang="en-US" sz="1600" dirty="0"/>
          </a:p>
          <a:p>
            <a:pPr lvl="4"/>
            <a:r>
              <a:rPr lang="en-US" sz="1800" dirty="0" err="1">
                <a:solidFill>
                  <a:srgbClr val="FF0000"/>
                </a:solidFill>
              </a:rPr>
              <a:t>Taenia</a:t>
            </a:r>
            <a:r>
              <a:rPr lang="en-US" sz="1800" dirty="0"/>
              <a:t> species </a:t>
            </a:r>
            <a:endParaRPr lang="en-US" sz="1600" dirty="0"/>
          </a:p>
          <a:p>
            <a:pPr lvl="3"/>
            <a:r>
              <a:rPr lang="en-US" sz="2000" dirty="0"/>
              <a:t>Signs: poor hair coat, abdominal discomfort, and visible segments in the feces </a:t>
            </a:r>
            <a:endParaRPr lang="en-US" sz="1800" dirty="0"/>
          </a:p>
          <a:p>
            <a:endParaRPr lang="en-US" sz="3200" dirty="0"/>
          </a:p>
        </p:txBody>
      </p:sp>
      <p:pic>
        <p:nvPicPr>
          <p:cNvPr id="8194" name="Picture 2" descr="https://encrypted-tbn0.gstatic.com/images?q=tbn:ANd9GcRjGCfX-JBPGzmOIuVsPZrZIqtQWzx75LCVScZGa6EaXBqBSU3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684" y="292926"/>
            <a:ext cx="2134340" cy="16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7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Parasites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/>
            <a:r>
              <a:rPr lang="en-US" sz="3600" dirty="0"/>
              <a:t>Several invade all types of small and large animals; they live in hair coat, on skin, or within the ear canals  </a:t>
            </a:r>
            <a:endParaRPr lang="en-US" sz="32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954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2011681"/>
            <a:ext cx="11349317" cy="4846320"/>
          </a:xfrm>
        </p:spPr>
        <p:txBody>
          <a:bodyPr>
            <a:noAutofit/>
          </a:bodyPr>
          <a:lstStyle/>
          <a:p>
            <a:pPr lvl="2"/>
            <a:r>
              <a:rPr lang="en-US" dirty="0"/>
              <a:t>Adults: reddish brown, wingless, and hard shells</a:t>
            </a:r>
            <a:endParaRPr lang="en-US" sz="1600" dirty="0"/>
          </a:p>
          <a:p>
            <a:pPr lvl="2"/>
            <a:r>
              <a:rPr lang="en-US" dirty="0"/>
              <a:t>Jump</a:t>
            </a:r>
            <a:endParaRPr lang="en-US" sz="1600" dirty="0"/>
          </a:p>
          <a:p>
            <a:pPr lvl="2"/>
            <a:r>
              <a:rPr lang="en-US" dirty="0"/>
              <a:t>Feed on blood</a:t>
            </a:r>
            <a:endParaRPr lang="en-US" sz="1600" dirty="0"/>
          </a:p>
          <a:p>
            <a:pPr lvl="2"/>
            <a:r>
              <a:rPr lang="en-US" dirty="0"/>
              <a:t>Lay 15-20 eggs a day</a:t>
            </a:r>
            <a:endParaRPr lang="en-US" sz="1600" dirty="0"/>
          </a:p>
          <a:p>
            <a:pPr lvl="2"/>
            <a:r>
              <a:rPr lang="en-US" dirty="0"/>
              <a:t>Eggs hatch in fall</a:t>
            </a:r>
            <a:endParaRPr lang="en-US" sz="1600" dirty="0"/>
          </a:p>
          <a:p>
            <a:pPr lvl="2"/>
            <a:r>
              <a:rPr lang="en-US" dirty="0"/>
              <a:t>Cause itching and scratching</a:t>
            </a:r>
            <a:endParaRPr lang="en-US" sz="1600" dirty="0"/>
          </a:p>
          <a:p>
            <a:pPr lvl="2"/>
            <a:r>
              <a:rPr lang="en-US" dirty="0"/>
              <a:t>Treatments available include spot </a:t>
            </a:r>
            <a:r>
              <a:rPr lang="en-US" dirty="0" err="1"/>
              <a:t>ons</a:t>
            </a:r>
            <a:r>
              <a:rPr lang="en-US" dirty="0"/>
              <a:t>, environmental control is key</a:t>
            </a:r>
            <a:endParaRPr lang="en-US" sz="1600" dirty="0"/>
          </a:p>
          <a:p>
            <a:pPr lvl="2"/>
            <a:r>
              <a:rPr lang="en-US" dirty="0"/>
              <a:t>Flea allergy dermatitis – severe skin irritation and itching in some animals, the flea saliva causes an allergic reaction when the animal is bitten. Signs: itching, scratching, biting at skin, hair loss, scabs or bumps.</a:t>
            </a:r>
            <a:endParaRPr lang="en-US" sz="1600" dirty="0"/>
          </a:p>
          <a:p>
            <a:pPr lvl="2"/>
            <a:r>
              <a:rPr lang="en-US" dirty="0"/>
              <a:t>Anemia – loss of blood, can be caused by fleas. </a:t>
            </a:r>
            <a:r>
              <a:rPr lang="en-US" dirty="0" err="1"/>
              <a:t>Bartonella</a:t>
            </a:r>
            <a:r>
              <a:rPr lang="en-US" dirty="0"/>
              <a:t> – bacteria spread by fleas; common in cats. </a:t>
            </a:r>
            <a:r>
              <a:rPr lang="en-US" dirty="0" err="1"/>
              <a:t>Hemobartonella</a:t>
            </a:r>
            <a:r>
              <a:rPr lang="en-US" dirty="0"/>
              <a:t> or </a:t>
            </a:r>
            <a:r>
              <a:rPr lang="en-US" dirty="0" err="1"/>
              <a:t>Felina</a:t>
            </a:r>
            <a:r>
              <a:rPr lang="en-US" dirty="0"/>
              <a:t> Infectious Anemia – caused by flea bite with bacteria, infects animal’s red blood cells and immune system; common in cats. </a:t>
            </a:r>
            <a:endParaRPr lang="en-US" sz="1600" dirty="0"/>
          </a:p>
          <a:p>
            <a:pPr lvl="2"/>
            <a:r>
              <a:rPr lang="en-US" dirty="0"/>
              <a:t>Plague – less common condition caused by flea bites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9218" name="Picture 2" descr="https://encrypted-tbn0.gstatic.com/images?q=tbn:ANd9GcQu0Xv9hQ8Chfy68SyqhINCu_8P5g0RlZSEDfcXu19q-0T0cKwg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57" y="376518"/>
            <a:ext cx="3606841" cy="38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6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4" y="3124199"/>
            <a:ext cx="11104990" cy="3352801"/>
          </a:xfrm>
        </p:spPr>
        <p:txBody>
          <a:bodyPr>
            <a:noAutofit/>
          </a:bodyPr>
          <a:lstStyle/>
          <a:p>
            <a:pPr lvl="2"/>
            <a:r>
              <a:rPr lang="en-US" sz="2400" dirty="0"/>
              <a:t>Arthropods that seek heat and movement </a:t>
            </a:r>
            <a:endParaRPr lang="en-US" sz="2000" dirty="0"/>
          </a:p>
          <a:p>
            <a:pPr lvl="2"/>
            <a:r>
              <a:rPr lang="en-US" sz="2400" dirty="0"/>
              <a:t>Common species: American Dog Tick, the Deer Tick, the Brown Dog Tick, the Lone Star Tick, and the </a:t>
            </a:r>
            <a:r>
              <a:rPr lang="en-US" sz="2400" dirty="0" err="1"/>
              <a:t>lxodes</a:t>
            </a:r>
            <a:r>
              <a:rPr lang="en-US" sz="2400" dirty="0"/>
              <a:t> species </a:t>
            </a:r>
            <a:endParaRPr lang="en-US" sz="2000" dirty="0"/>
          </a:p>
          <a:p>
            <a:pPr lvl="2"/>
            <a:r>
              <a:rPr lang="en-US" sz="2400" dirty="0"/>
              <a:t>American Dog Tick – transmits disease known as Rocky Mountain Spotted Fever. Signs: fever, joint pain, depression, and anorexia. </a:t>
            </a:r>
            <a:endParaRPr lang="en-US" sz="2000" dirty="0"/>
          </a:p>
          <a:p>
            <a:pPr lvl="2"/>
            <a:r>
              <a:rPr lang="en-US" sz="2400" dirty="0"/>
              <a:t>Deer Tick – transmits a common disease called Lyme disease.  It causes joint pain, lameness, fever, depression, anorexia, lethargy, and swelling of joints. </a:t>
            </a:r>
            <a:endParaRPr lang="en-US" sz="2000" dirty="0"/>
          </a:p>
          <a:p>
            <a:pPr lvl="2"/>
            <a:r>
              <a:rPr lang="en-US" sz="2400" dirty="0" err="1"/>
              <a:t>Babesia</a:t>
            </a:r>
            <a:r>
              <a:rPr lang="en-US" sz="2400" dirty="0"/>
              <a:t> – another disease spread by ticks. Signs: anemia, jaundice, fever, and  vomiting. </a:t>
            </a:r>
            <a:endParaRPr lang="en-US" sz="2000" dirty="0"/>
          </a:p>
          <a:p>
            <a:endParaRPr lang="en-US" sz="3200" dirty="0"/>
          </a:p>
        </p:txBody>
      </p:sp>
      <p:sp>
        <p:nvSpPr>
          <p:cNvPr id="4" name="AutoShape 2" descr="data:image/jpeg;base64,/9j/4AAQSkZJRgABAQAAAQABAAD/2wCEAAkGBxQQEhQUEBQUFBQVFBUVFBYVFRQQFRUUFxcXFhQVFBUYHCggGBolHBQUIjEhJSkrLi4uFx81ODMsNygtLisBCgoKDg0OGhAQGiwkHCQsLCwsLCwsLCwsLCwsLCwsLCwsLCwsLCwsLCwsLCwsLCwsLCwsLCwsLCwsLCwsLCwsLP/AABEIALkBEAMBIgACEQEDEQH/xAAcAAACAwEBAQEAAAAAAAAAAAACAwEEBQYABwj/xAA6EAABAwIEAwYFAgQGAwAAAAABAAIRAyEEEjFBBVFhBiJxgZGhEzKxwfBCYnLR4fEUI0NSgpIHFaL/xAAYAQEBAQEBAAAAAAAAAAAAAAAAAQIDBP/EAB8RAQEBAQEBAQEAAwEAAAAAAAABEQISITFRQXGBA//aAAwDAQACEQMRAD8As1MWfC8G3TdVzWfuT49PBU3YhCcQuGu2NFmJIgz431jomHGnn9LemqzmV+fvolurppjYGMNsxuDrIJ/6i+6aMXB2PX+qwBXTG4g7e2w3hNMdCzGCd/Iq61wnSPGfeFy7MR7+QVujjgPLSZP9k9JjoRhwBLjeNADPWw/LJGIwVSe53hE2Kr4fiE7q9S4laNL7FWzmpOrCKeCrbiB1/CrRpOBiRAN+RPO4VlnEwY/v6Iji2mbBPHJ7pFElp+YGNTYNjl1TadeT3ZvOhj1CGqacaE+Fvqkl5dMabQYMePNZsxqVdztJmIOkxJ6pvQ2nY6+MBZZfA3Hn+c0VKoB/eFlWrRjMDcHx6ctk2rQa4QYPQ3+izqWJA0hP/wAQDt6fZWWRLp9GiIEZYGm3snTAgmfa3mqT6pMwbG1/dE2pO+nLkt6zi60yDMHmNRe1/wCS+S9vezAwrnVKTSKT3jKBMMMOzN6CcseYX1Kk+UPFcE3EUn0nDuvaRO4Ox8QbqX6s+V+fiEJCv8TwDsPVfSqCHMcQfsR0Ig+apkLm7FkISEZQoAhQjIUQqoV5SohB4FFmQqUHpUgqIUtCDqBiOa8MR+ddlnGovNqLTk0f8RIga/ZTTq89N1nmpBRNrEfkoL7XzYI2uVWjJ05T6Kwx25UD21FYpP58jPmIB+ipSja6FBdbViI/P6KzSxp6rOY6ETX/AJopq416OOVhuKJ3nmsVjohNZW/NFPS+Wy3Fk/dMbXlZLKys06il7Xyv/FJ0S/ilKpORkcrrF61ZFzDVCRfX8hXabln0Cr1MrM6WxbaUhtSCjAsq9U95dPTONCnVVhlXqdPusyjUVyifdbl1mxx3/kzhGYMxDG3kU6kbz8jvWR5hfOnNX3rEURUpuY6DIIveCLg+REr4di8M6m4teIIJB8iQfcFGookIYT3NSyECyoRkKIVUEKIRwohAELyOFEIqEbVEKQoLkrzXwll69K6uJ4KNn5uqzXp7SoLtJwEQb+seCcNL+W03/sqLXJrSpVXWnfZHmVZtTWIM/g80xp0WapwcmNSGOsmsO6zVPDtNlIcltMomLNaW6Z9VYpOv0VSm7VPY+FitNCkbK1SVOi6R9fNWHPgTyv5rAbUrZbTYqhW7RtaSGgujlAHqdVz3EOMCs4sYYa0werhBM9NlTZU08Bl6kxvvYn3W5x/Utdjhe0zHfM0gHcd4T9VqU8S2oMzCCOYXzvNG6t4HGupmW9fAgbGPNavGfietd7RfdXaD7iZjdYWAxoqgEenIrWoOTmljTDrnLpeDpZfLe3lHLijAgFod6lxPuvpdF0LhP/IbP8ymY1afY6e5W6zHFkJbgnuCWQikEKITSEJCoUQohMIQwqAK8phehBCJQpUUJK8HIi1QuziOm6906lUvAVMu5KcOIMzYnTcSorVheBUsNlBcs1TWOTPixuqpegLlMVpUqo9fZWA8tPtzBB/JWSysrNJ8rFixfBtPl/L6H0TGPVAPTwbAjQ28/wC0e/JZaX6b1boEb/hWdSerVMn+ixVadN8a/nL7KvxLEww87wdULKk2I3XO9qsXDAGyTMnwGqSfRjsZlcIIB7s7HTvHzj1lX2aQTB8useeixMFic4dmMQZk8r/cla5qRr0jzt916bHLVrWeX4JQgWF77+J/pCUX2udbH03/ADdOY0XhErX4DisjwDYG2/5zXbYapZfN6buW32XccDr52DpY9Vy7mXXTm/G8wrlu3zAaTCfmD4HgQSfounlcp26xAysZAJJLp3EWt4yg4hzUstT3pZVCHBCQnEICFQkhCWpxCGECi1CQnQhLVQuF5FC8gk6EQlkLY4nwl9EmRbYi49VlvELo5lBNp0wUtPpmIVRZYbJVQopSnuUHg9FKQXImOUsWU9pT2n86qmm03rNjUq7SdpOm8a+Sa0wfPVVWOTWuWLGl5tQQNjv/AD/OSs0q+l1ntqJ1OosYutZ1QELkO0bspbm0EwReZ1BldAa1lz/H2Z7ec+Ula5+VHPitkdaYIHoLD86LU+KDTD2gWgOBtBGhj82WXVOdp0lsHxsA6PO/mrnCsSHtNN83BHiNvQ3C7ubVwVfM0zrvrf18PortB65/AuLXhh/SSPEag+63cNpbSOSmB+FGkzO5XW9k3dw8s32C5Kg6y67sgDlfyzf3+ix3+Ncupm30XBdsKmauBs1gjzJldu59lyHa/Bljw4gXAkzJLrzbYCBf9wWcXXLPagyqwQgIUVXcEBCe4ICFUJIQkJxCGFQohCQmkKCEUkhRCaQohEd0zidCrYVGGdiYJ8nLO4j2ea+9Ox5HTyK5fEdm8WyYY14/a4el4SaePrUW5SatM5j3SXNiALAaQt78Z8/w/FYF9IkOEHrv4JQCs0O1TyMtYU6g/cMp9RH0XhiqL9Qac7/OB4xB9k2wxXLkDyirlgMZvODB8EuRzHqFdTC3OUByN9NKcE0w5r0bXqnmUsqoNSnUVljlksqqw2us2LK0C5EysqHx1AqrONa12VVn8Tp5mlep10VR6mK5dwLHzGrjYWF9QAgfTLHWPgfzwWpjWZiXdZJ6lVKLZLWnmGt8NwfX2XXnpm8mPeKhYf1xBFwSRp+dF0OE+UAeC5/ENa2qC0SGkzPME6cwtrgwL2m+nMfVNTyvNENje0eJ0XednaeWk390O9bn3JXBfCJqNF9wb6EQRC7WlxBlCkMx02Gv5oudutZka2OxbaY7xAAME6e4mFyPaLGCpETckkGJEWgka7x59CqnFK2Iq1MwcW0Q1jmkD5pvofEiegU0MFmINV2SnEl13GP2jcpLfxLJ+s0oCujFLCMIu55EHvEQZP8AtAkeZWPj3hz3OaIBJPLW+g08FLMJVIhAQnFqEtRSSFEJpahLUCi1CQmkKIVCiEJamkKCEH0AhVsbgadYRVaHDaRoeiukKMqjDBrdlcK4QacdWlzT9VmV+xDP9Ks9vIOAePaCutrPawS4ho5kho9Ss6px3DtMGq0+Ac8erQQrtX643F9nMVmIDA4bODmgH1uhHZnFj9DD/wA229V1dftNQbF3OBEghsDw70H2Sx2pofv/AOv9U1frmW8DxTdaMjmxzT7B32WbxSjUokNrU3MBuM2//IWldrW7V0WxlbUeDu1obHSHkH2Vd/a+kbGlUI5EU49Myp9cQ9wLbOIt4hV2VY3ldZUxWAqzOGe122UBknxY+PVZWJZhP0UqrfCoPcuDlZYXVXDOziU8MctLBcUoUm5W4axiSauc+N22SeLcRFaMjfhhpsG2JtqSNVL0s5rLdiyDHJNpYoHxSKfDnv8AlFhqTtMxJK0MLwjK4FxkiDlaC7yK0gDWLROyqu4qeS6vE4h2SPhsDTAPdF+Q1O6xv/TNc0kT3t7XFiLKc/f0rLGILnRs4D/6Hdnzj0Vf47mkG3dIcDyi4K1a/CC2J0AEHTQan0WhguElzm1Y/wAsOFQWl7i0CA0HYuvfkrchrnB3mlxMOBjKAdANT+c1o8NqOiGvLbg5m2sdNR0WVXouYXRLSHGZtoSDK0OHBz3iAS18ATZxaD80DQD8la+J9beb4TS6RuRNySL3JO+nmqOKxzX1Guc4gwBYEgSbESbbT4LYxNNtQmmWkNggvAEBwAOvPT1WbX4R8FwEggglpINyBMDW9tPRc73L8xuc/wCdbJpvDRmYcwFoeBAteNZMz5pxfmZlc65iQXgcjuee8LGxDa1UWdLQAQWgi27SdddJVKo0CBmg9Ybc8t1n1jU4tdT8KoRDWGDoWNmQP3DVIrUHM+drm+ILfqmHhhpYUl5eC9zSzLadzMHSOf3WZQ4m+kcoqOBjvNJ18W6RrqN1JebNS8datQhLVcpuz0n1KjQ0MAJdTaZImPkkNOu0eaX8GW5mOa9u5bNv4mmCPGI6q/6Zss/VQhCQnwgLUQkhCQnEISECSFBCaWoS1VXd43Biq3KTHIjUdRyNln42hiWMDaDg8zcvgOjlex+q3IUFqnlmdV88qdl8VUMvLZ5ufm+gKNvYyvImpTA3jMfaAu+LVGVMxfdcXxDso9zaYplkhoa4y5oJH6ssH6qpT7E1T81Zg8Gud9wu+LVAak+HuuLxvZR/w6bWEFwkOdOUG5LTGxi2qqU+wtU/PVYOgDn+5hd/H9t1D3ACSYASF6rk8D2KDHNc6qXxq0sgHzDrKjjezbGOmrVABJIDdTzuVtYri1R+djGhoDozgzYbzt4LPbRNQl1Nj6x5gZaY6ZjZXJPtWXpSo4LDskimXRuST6AgBNcyRdrWNjcawYnKbTbYD7LVHBKrx33MZI+Rrc4E8yTey9i2U8NNXEv+I6ZYI3gDut3NtdAp6/kPn9YrXMc8NeHsALpJbEwD8o8YCmriDBNMBgDc0usSDMQI3gpFXjdbEP7sNa0zGwAv3jvppvyV/wD9W+qGubvId8QZYEyHAb3JMKbjWf1mYCnWqVM7XFzpLm5rEjYzFuml1q4fhuKc1vxarWWA7oDnR1Omi2sBgW0Ww25N3OOrjzP8tlYcEtrOsVnA2f6rn1TtmMNHMQPJX8gAgCALACwHgnlqEtUZtcpxbhbaTjUjOHkh2b9JMHXcE81mf4djKgcD8OTHd7o0Ajp9F2+LwwqMcx2jgR4ciOo1XGUmfPTqwCJaQf8AcJ06bz1V9Y6c/WthO98No/SKjnDqXb+6162EbWaGuGaYJkxfnP5qua4C/K45jFgDqSYcdvDKuqog5W/wjx0UsOrk+Oce+th8QRSD4Bg6kEEX8iNZW0CDtYgwNbHqrOKo1X0yykbki3MaEaadFRwWEdRGSoQSDoDMTz9Cp6/wtm87DnDlb8ugfSa6A9oPXcDodvJOhCWquemYrFvqURRNmyCSB3jGgJM2XPEVKLw2k13NkTJ/hIuCNwt2F6m/K4OGoII8RopmT43P/S79LxLQKdJ1aKb3kj5SAYNi4N+W86C/IQlVsKWgOsWnQtIcPAkaHorXFcQ7FOmrGkAABrdr23tqgZU+E2O8wkQHg2IvGf8AS4Hr1U95+tTidTeb/wAUC1CQtgYZzhNUMY4ggHSZ+Xu6CYiRAui4PwkVvih8gtYcuje+Oc7fzWp3P1i8WXKw8qEhWC1AWrTL6DCiE2FELbmVCiE0hDCBcKITIXoUxVXFUM4jSLg8is3iXDH1gxpf3WmTI+Y7ZgDeFtwhIWfLXqsmnwWmPnmpvDoyjwYIC0R+bBGQud45xqQaWFcDVMgkXiNQ06ZkJtM412jp4eWjv1P9o0b/ABH7arlcZg6mK/znE3N/1ZQTYNAuR0Q8G4JUr1IIv8zi4HuCYzPnUm8Df1XeYDh1OgIYN5JNyTpr/JTW7nLF4B2fFICpUEOtlYb5f3O5u08FtkKw8yllqMW6SQhITi1CWohJCEtTi1QWoEZVznaXD5HMqttJyv5E/pJ9IldQWqnxPh4xFN1NxidDyPNRrm5XLYJkuztGr7gHTMBMebQfMrqqY7rf4QszhPBHUZbIGV7KjX/NJbNhod9egWwGRbkpu1vqzMCVnYPhzmOJeTlNg4w6TtodbLUhXBju64FgJMXMRYZQYj5o3lSxOepJWOWqC1PcEBCrBBCEhOLUJaqEEISE4tQlqodSxpADXd5oix5DSOR6hOx3E5aWUW/DaZzXlzp2J05KgQhIWZxzut++rM0ohCQmkISFpl38KIUry6OaIUQiUIAIUQjUQgCF7KiNrmw62WV2j4gaNE/DBc5/daW3AJ3JGilqyWsPtV2hgmjQudHuHu0deqR2X4E+RUfLW2LTF3A37s6N677Kz2b7MW+JiRfUMO/V3Tp6rrXfYDyFgs/v+nW2czJ+ksYGzH6tTuTzJ3UEJpCghXHLSS1CQnQoIQJIQlqcWoSFAktQlqcQhIRSS1QWpxCEhQJIQkJxahLUCSEJCaQohQJLUBanlqEtRSCEJanlqAtUCC1CWp5CEtVFYtQlqsFqEtQVy1CWp5agLVR2y8pULowmVC8vIPQvQvKVUJr0A8Q4SFFPCsbGVoEaW9/FOXoWfM3WvVzAwoIRwohVAQohHC9CBZCEhNhDCBZCEhNIUEKYElqEtTiFEKYpBCghOLUJagTCEhOIQkKYpJahITiEJCBJCEhPNI8j6FCaR5H0KmBBahITzSPI+hQmkeR9CmCuWoSFYNI8j6FCaR5H0KmCsQhIVk0TyPoUJonkfQoKxahLVZNE8j6FLeyNbIrrF5eXl1YQvKVCo8vLy8iJUhQFLUEwoIRqCgCFEI1CACFEIlBQDC9CJeUCy1CQmlCUUuEJCYhKgWWoCE0oSilEISE0oSoFknmfVQXHmfVEUJQCXHmfUoC48z6lGUJUUJceZ9ShLjzPqUSEoBLjzPqUJceZ9SjKAqAhVG4J/wCRGyRUuZH1n3RlCg//2Q=="/>
          <p:cNvSpPr>
            <a:spLocks noChangeAspect="1" noChangeArrowheads="1"/>
          </p:cNvSpPr>
          <p:nvPr/>
        </p:nvSpPr>
        <p:spPr bwMode="auto">
          <a:xfrm>
            <a:off x="155575" y="-2484438"/>
            <a:ext cx="76009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www.dierenartsameel.be/wp-content/uploads/2013/05/te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0" y="0"/>
            <a:ext cx="2371396" cy="28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14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161" y="2162288"/>
            <a:ext cx="10018713" cy="4563932"/>
          </a:xfrm>
        </p:spPr>
        <p:txBody>
          <a:bodyPr>
            <a:normAutofit/>
          </a:bodyPr>
          <a:lstStyle/>
          <a:p>
            <a:pPr lvl="2"/>
            <a:r>
              <a:rPr lang="en-US" sz="2800" dirty="0"/>
              <a:t>Wingless; stick to hair coat</a:t>
            </a:r>
            <a:endParaRPr lang="en-US" sz="2400" dirty="0"/>
          </a:p>
          <a:p>
            <a:pPr lvl="2"/>
            <a:r>
              <a:rPr lang="en-US" sz="2800" dirty="0"/>
              <a:t>Life cycle 3-5 weeks</a:t>
            </a:r>
            <a:endParaRPr lang="en-US" sz="2400" dirty="0"/>
          </a:p>
          <a:p>
            <a:pPr lvl="2"/>
            <a:r>
              <a:rPr lang="en-US" sz="2800" dirty="0"/>
              <a:t>Adults are visible</a:t>
            </a:r>
            <a:endParaRPr lang="en-US" sz="2400" dirty="0"/>
          </a:p>
          <a:p>
            <a:pPr lvl="2"/>
            <a:r>
              <a:rPr lang="en-US" sz="2800" dirty="0"/>
              <a:t>Itching and hair loss</a:t>
            </a:r>
            <a:endParaRPr lang="en-US" sz="2400" dirty="0"/>
          </a:p>
          <a:p>
            <a:pPr lvl="2"/>
            <a:r>
              <a:rPr lang="en-US" sz="2800" dirty="0"/>
              <a:t>Treatment available</a:t>
            </a:r>
            <a:endParaRPr lang="en-US" sz="2400" dirty="0"/>
          </a:p>
          <a:p>
            <a:pPr lvl="2"/>
            <a:r>
              <a:rPr lang="en-US" sz="2800" dirty="0"/>
              <a:t>Nits – lice eggs </a:t>
            </a:r>
            <a:endParaRPr lang="en-US" sz="2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11266" name="Picture 2" descr="https://encrypted-tbn2.gstatic.com/images?q=tbn:ANd9GcTv3Xgp9p3YvsBAVtp-yhgIgQh7ESiHAYzEPaK5BAGfR0xRj0fw1e5Yvwq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8" y="0"/>
            <a:ext cx="4000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1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Mosquitoes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38" y="2935941"/>
            <a:ext cx="10018713" cy="3124201"/>
          </a:xfrm>
        </p:spPr>
        <p:txBody>
          <a:bodyPr/>
          <a:lstStyle/>
          <a:p>
            <a:pPr lvl="2"/>
            <a:r>
              <a:rPr lang="en-US" sz="2800" dirty="0"/>
              <a:t>Very small flying insects; survive on blood</a:t>
            </a:r>
            <a:endParaRPr lang="en-US" sz="2400" dirty="0"/>
          </a:p>
          <a:p>
            <a:pPr lvl="2"/>
            <a:r>
              <a:rPr lang="en-US" sz="2800" dirty="0"/>
              <a:t>Capable of spreading diseases from animal to animal </a:t>
            </a:r>
            <a:endParaRPr lang="en-US" sz="2400" dirty="0"/>
          </a:p>
          <a:p>
            <a:pPr lvl="2"/>
            <a:r>
              <a:rPr lang="en-US" sz="2800" dirty="0"/>
              <a:t>West Nile Virus – mosquito-borne disease that causes inflammation or swelling of the brain and spinal cord</a:t>
            </a:r>
            <a:endParaRPr lang="en-US" sz="2400" dirty="0"/>
          </a:p>
          <a:p>
            <a:pPr lvl="2"/>
            <a:r>
              <a:rPr lang="en-US" sz="2800" dirty="0"/>
              <a:t>Also carry heartworm microfilaria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2290" name="Picture 2" descr="http://t1.gstatic.com/images?q=tbn:ANd9GcRCKogd7iMQl92qxMnOkRNt7XJv4JZrUdqRXZeXdYwalBW0rkd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47" y="360184"/>
            <a:ext cx="3188388" cy="2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91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Biting Flies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11244"/>
            <a:ext cx="10018713" cy="3124201"/>
          </a:xfrm>
        </p:spPr>
        <p:txBody>
          <a:bodyPr>
            <a:noAutofit/>
          </a:bodyPr>
          <a:lstStyle/>
          <a:p>
            <a:pPr lvl="2"/>
            <a:r>
              <a:rPr lang="en-US" sz="3200" dirty="0"/>
              <a:t>Can cause lots of irritation </a:t>
            </a:r>
            <a:endParaRPr lang="en-US" sz="2800" dirty="0"/>
          </a:p>
          <a:p>
            <a:pPr lvl="2"/>
            <a:r>
              <a:rPr lang="en-US" sz="3200" dirty="0"/>
              <a:t>Equine Infectious Anemia – viral disease; no vaccine and no cure for it. </a:t>
            </a:r>
            <a:r>
              <a:rPr lang="en-US" sz="3200" dirty="0" err="1"/>
              <a:t>Coggins</a:t>
            </a:r>
            <a:r>
              <a:rPr lang="en-US" sz="3200" dirty="0"/>
              <a:t> Test – screens for the EIA virus </a:t>
            </a:r>
            <a:endParaRPr lang="en-US" sz="2800" dirty="0"/>
          </a:p>
          <a:p>
            <a:pPr lvl="2"/>
            <a:r>
              <a:rPr lang="en-US" sz="3200" dirty="0"/>
              <a:t>Prevention: use of fly sprays and manure, waste control and waste removal are helpful </a:t>
            </a:r>
            <a:endParaRPr lang="en-US" sz="2800" dirty="0"/>
          </a:p>
          <a:p>
            <a:endParaRPr lang="en-US" sz="4000" dirty="0"/>
          </a:p>
        </p:txBody>
      </p:sp>
      <p:pic>
        <p:nvPicPr>
          <p:cNvPr id="13314" name="Picture 2" descr="http://pelotes.jea.com/Tab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48" y="333373"/>
            <a:ext cx="31623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bnormal </a:t>
            </a:r>
            <a:r>
              <a:rPr lang="en-US" sz="3600" dirty="0">
                <a:solidFill>
                  <a:srgbClr val="FF0000"/>
                </a:solidFill>
              </a:rPr>
              <a:t>change</a:t>
            </a:r>
            <a:r>
              <a:rPr lang="en-US" sz="3600" dirty="0"/>
              <a:t> in the structure or function within the body</a:t>
            </a:r>
          </a:p>
          <a:p>
            <a:pPr lvl="1"/>
            <a:r>
              <a:rPr lang="en-US" sz="3200" dirty="0" smtClean="0"/>
              <a:t>5 </a:t>
            </a:r>
            <a:r>
              <a:rPr lang="en-US" sz="3200" dirty="0"/>
              <a:t>primary disease causing micro-organisms- </a:t>
            </a:r>
            <a:r>
              <a:rPr lang="en-US" sz="3200" dirty="0">
                <a:solidFill>
                  <a:srgbClr val="FF0000"/>
                </a:solidFill>
              </a:rPr>
              <a:t>Viral, bacterial, fungal, </a:t>
            </a:r>
            <a:r>
              <a:rPr lang="en-US" sz="3200" dirty="0" smtClean="0">
                <a:solidFill>
                  <a:srgbClr val="FF0000"/>
                </a:solidFill>
              </a:rPr>
              <a:t>protozoan, </a:t>
            </a:r>
            <a:r>
              <a:rPr lang="en-US" sz="3200" dirty="0" err="1" smtClean="0">
                <a:solidFill>
                  <a:srgbClr val="FF0000"/>
                </a:solidFill>
              </a:rPr>
              <a:t>rickettsial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Microbiology</a:t>
            </a:r>
            <a:r>
              <a:rPr lang="en-US" sz="3200" dirty="0" smtClean="0"/>
              <a:t>- </a:t>
            </a:r>
            <a:r>
              <a:rPr lang="en-US" sz="3200" dirty="0"/>
              <a:t>study of microorganisms</a:t>
            </a:r>
          </a:p>
          <a:p>
            <a:pPr lvl="2"/>
            <a:r>
              <a:rPr lang="en-US" sz="2800" dirty="0" smtClean="0"/>
              <a:t>Many </a:t>
            </a:r>
            <a:r>
              <a:rPr lang="en-US" sz="2800" dirty="0"/>
              <a:t>are beneficial</a:t>
            </a:r>
          </a:p>
          <a:p>
            <a:pPr lvl="2"/>
            <a:r>
              <a:rPr lang="en-US" sz="2800" dirty="0" smtClean="0"/>
              <a:t>Pathogens- </a:t>
            </a:r>
            <a:r>
              <a:rPr lang="en-US" sz="2800" dirty="0"/>
              <a:t>disease causing </a:t>
            </a:r>
            <a:r>
              <a:rPr lang="en-US" sz="2800" dirty="0" smtClean="0"/>
              <a:t>microorganisms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357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096" y="2666999"/>
            <a:ext cx="11123408" cy="4002742"/>
          </a:xfrm>
        </p:spPr>
        <p:txBody>
          <a:bodyPr>
            <a:noAutofit/>
          </a:bodyPr>
          <a:lstStyle/>
          <a:p>
            <a:pPr lvl="2"/>
            <a:r>
              <a:rPr lang="en-US" sz="2400" dirty="0"/>
              <a:t>Many forms and invade several areas </a:t>
            </a:r>
            <a:endParaRPr lang="en-US" sz="2000" dirty="0"/>
          </a:p>
          <a:p>
            <a:pPr lvl="2"/>
            <a:r>
              <a:rPr lang="en-US" sz="2400" dirty="0"/>
              <a:t>Ear Mites – common, produces a dry black ear discharge; live about 2 months </a:t>
            </a:r>
            <a:endParaRPr lang="en-US" sz="2000" dirty="0"/>
          </a:p>
          <a:p>
            <a:pPr lvl="2"/>
            <a:r>
              <a:rPr lang="en-US" sz="2400" dirty="0"/>
              <a:t>Mange Mites – live on skin and hair coat</a:t>
            </a:r>
            <a:endParaRPr lang="en-US" sz="2000" dirty="0"/>
          </a:p>
          <a:p>
            <a:pPr lvl="3"/>
            <a:r>
              <a:rPr lang="en-US" sz="2000" dirty="0"/>
              <a:t>Two types: </a:t>
            </a:r>
            <a:r>
              <a:rPr lang="en-US" sz="2000" dirty="0" err="1"/>
              <a:t>sarcoptic</a:t>
            </a:r>
            <a:r>
              <a:rPr lang="en-US" sz="2000" dirty="0"/>
              <a:t> mange and </a:t>
            </a:r>
            <a:r>
              <a:rPr lang="en-US" sz="2000" dirty="0" err="1"/>
              <a:t>demodectic</a:t>
            </a:r>
            <a:r>
              <a:rPr lang="en-US" sz="2000" dirty="0"/>
              <a:t> mange </a:t>
            </a:r>
            <a:endParaRPr lang="en-US" sz="1800" dirty="0"/>
          </a:p>
          <a:p>
            <a:pPr lvl="3"/>
            <a:r>
              <a:rPr lang="en-US" sz="2000" dirty="0" err="1">
                <a:solidFill>
                  <a:srgbClr val="FF0000"/>
                </a:solidFill>
              </a:rPr>
              <a:t>Sarcoptic</a:t>
            </a:r>
            <a:r>
              <a:rPr lang="en-US" sz="2000" dirty="0">
                <a:solidFill>
                  <a:srgbClr val="FF0000"/>
                </a:solidFill>
              </a:rPr>
              <a:t> Mange </a:t>
            </a:r>
            <a:r>
              <a:rPr lang="en-US" sz="2000" dirty="0"/>
              <a:t>– caused by infection with the </a:t>
            </a:r>
            <a:r>
              <a:rPr lang="en-US" sz="2000" i="1" dirty="0" err="1"/>
              <a:t>Sarcoptes</a:t>
            </a:r>
            <a:r>
              <a:rPr lang="en-US" sz="2000" i="1" dirty="0"/>
              <a:t> </a:t>
            </a:r>
            <a:r>
              <a:rPr lang="en-US" sz="2000" i="1" dirty="0" err="1"/>
              <a:t>scabei</a:t>
            </a:r>
            <a:r>
              <a:rPr lang="en-US" sz="2000" dirty="0"/>
              <a:t> mite </a:t>
            </a:r>
            <a:endParaRPr lang="en-US" sz="1800" dirty="0"/>
          </a:p>
          <a:p>
            <a:pPr lvl="4"/>
            <a:r>
              <a:rPr lang="en-US" sz="1800" dirty="0"/>
              <a:t>Causes condition known as scabies in humans</a:t>
            </a:r>
            <a:endParaRPr lang="en-US" sz="1600" dirty="0"/>
          </a:p>
          <a:p>
            <a:pPr lvl="4"/>
            <a:r>
              <a:rPr lang="en-US" sz="1800" dirty="0"/>
              <a:t>Highly contagious by direct contact </a:t>
            </a:r>
            <a:endParaRPr lang="en-US" sz="1600" dirty="0"/>
          </a:p>
          <a:p>
            <a:pPr lvl="3"/>
            <a:r>
              <a:rPr lang="en-US" sz="2000" dirty="0" err="1">
                <a:solidFill>
                  <a:srgbClr val="FF0000"/>
                </a:solidFill>
              </a:rPr>
              <a:t>Demodectic</a:t>
            </a:r>
            <a:r>
              <a:rPr lang="en-US" sz="2000" dirty="0">
                <a:solidFill>
                  <a:srgbClr val="FF0000"/>
                </a:solidFill>
              </a:rPr>
              <a:t> Mange </a:t>
            </a:r>
            <a:r>
              <a:rPr lang="en-US" sz="2000" dirty="0"/>
              <a:t>– another mite that invades the skin and all dogs raised normally by their mothers possess this mite</a:t>
            </a:r>
            <a:endParaRPr lang="en-US" sz="1800" dirty="0"/>
          </a:p>
          <a:p>
            <a:pPr lvl="4"/>
            <a:r>
              <a:rPr lang="en-US" sz="1800" dirty="0"/>
              <a:t>most dogs recover without any problems</a:t>
            </a:r>
            <a:endParaRPr lang="en-US" sz="1600" dirty="0"/>
          </a:p>
          <a:p>
            <a:pPr lvl="4"/>
            <a:r>
              <a:rPr lang="en-US" sz="1800" dirty="0"/>
              <a:t>not contagious		</a:t>
            </a:r>
            <a:endParaRPr lang="en-US" sz="1600" dirty="0"/>
          </a:p>
          <a:p>
            <a:endParaRPr lang="en-US" sz="3200" dirty="0"/>
          </a:p>
        </p:txBody>
      </p:sp>
      <p:pic>
        <p:nvPicPr>
          <p:cNvPr id="14340" name="Picture 4" descr="http://www.advap.com/wp-content/uploads/2014/10/dust-m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44" y="360381"/>
            <a:ext cx="36099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1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rgbClr val="FF0000"/>
                </a:solidFill>
              </a:rPr>
              <a:t>Ringworm</a:t>
            </a:r>
            <a:r>
              <a:rPr lang="en-US" sz="3200" dirty="0"/>
              <a:t> - </a:t>
            </a:r>
            <a:r>
              <a:rPr lang="en-US" sz="3200" dirty="0" err="1"/>
              <a:t>Dermatophytosis</a:t>
            </a:r>
            <a:r>
              <a:rPr lang="en-US" sz="3200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" y="3215639"/>
            <a:ext cx="10018713" cy="3124201"/>
          </a:xfrm>
        </p:spPr>
        <p:txBody>
          <a:bodyPr>
            <a:normAutofit/>
          </a:bodyPr>
          <a:lstStyle/>
          <a:p>
            <a:pPr lvl="2"/>
            <a:r>
              <a:rPr lang="en-US" sz="3200" dirty="0"/>
              <a:t>Fungus on skin</a:t>
            </a:r>
            <a:endParaRPr lang="en-US" sz="2800" dirty="0"/>
          </a:p>
          <a:p>
            <a:pPr lvl="2"/>
            <a:r>
              <a:rPr lang="en-US" sz="3200" dirty="0"/>
              <a:t>Hair loss, with itching in large patches</a:t>
            </a:r>
            <a:endParaRPr lang="en-US" sz="2800" dirty="0"/>
          </a:p>
          <a:p>
            <a:pPr lvl="2"/>
            <a:r>
              <a:rPr lang="en-US" sz="3200" dirty="0"/>
              <a:t>Circular skin lesions</a:t>
            </a:r>
            <a:endParaRPr lang="en-US" sz="2800" dirty="0"/>
          </a:p>
          <a:p>
            <a:pPr lvl="2"/>
            <a:r>
              <a:rPr lang="en-US" sz="3200" dirty="0"/>
              <a:t>Contagious to humans and other animals</a:t>
            </a:r>
            <a:endParaRPr lang="en-US" sz="2800" dirty="0"/>
          </a:p>
          <a:p>
            <a:endParaRPr lang="en-US" sz="4000" dirty="0"/>
          </a:p>
        </p:txBody>
      </p:sp>
      <p:pic>
        <p:nvPicPr>
          <p:cNvPr id="15362" name="Picture 2" descr="http://www.wikiwikihome.com/wp-content/uploads/2014/10/tina-gat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42" y="2898738"/>
            <a:ext cx="3133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05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Deworming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494" y="2978971"/>
            <a:ext cx="10018713" cy="3124201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Small and large animals should be on it </a:t>
            </a:r>
            <a:endParaRPr lang="en-US" sz="2800" dirty="0"/>
          </a:p>
          <a:p>
            <a:pPr lvl="1"/>
            <a:r>
              <a:rPr lang="en-US" sz="3200" dirty="0"/>
              <a:t>Large animals wormed every 6-8 weeks</a:t>
            </a:r>
            <a:endParaRPr lang="en-US" sz="2800" dirty="0"/>
          </a:p>
          <a:p>
            <a:pPr lvl="1"/>
            <a:r>
              <a:rPr lang="en-US" sz="3200" dirty="0"/>
              <a:t>Small animals wormed yearly. Most internal parasites are also killed by heartworm prevention.</a:t>
            </a:r>
            <a:endParaRPr lang="en-US" sz="2800" dirty="0"/>
          </a:p>
          <a:p>
            <a:pPr lvl="1"/>
            <a:r>
              <a:rPr lang="en-US" sz="3200" dirty="0"/>
              <a:t>Must be chosen according to the type of parasite that is present </a:t>
            </a:r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267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Neoplasia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6971201" cy="312420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Commonly called </a:t>
            </a:r>
            <a:r>
              <a:rPr lang="en-US" dirty="0">
                <a:solidFill>
                  <a:srgbClr val="FF0000"/>
                </a:solidFill>
              </a:rPr>
              <a:t>cancer </a:t>
            </a:r>
          </a:p>
          <a:p>
            <a:pPr lvl="0"/>
            <a:r>
              <a:rPr lang="en-US" dirty="0"/>
              <a:t>Some common signs: abnormal swellings that persist or continue to grow, sores that do not heal, weight loss, loss of appetite, offensive odor, depression </a:t>
            </a:r>
          </a:p>
          <a:p>
            <a:pPr lvl="0"/>
            <a:r>
              <a:rPr lang="en-US" dirty="0"/>
              <a:t>Many different types  </a:t>
            </a:r>
          </a:p>
          <a:p>
            <a:pPr lvl="0"/>
            <a:r>
              <a:rPr lang="en-US" dirty="0"/>
              <a:t>Treatment includes chemotherapy, surgical removal, radiation, cryosurgery, medications, or a combination of treatments</a:t>
            </a:r>
          </a:p>
          <a:p>
            <a:endParaRPr lang="en-US" dirty="0"/>
          </a:p>
        </p:txBody>
      </p:sp>
      <p:pic>
        <p:nvPicPr>
          <p:cNvPr id="16386" name="Picture 2" descr="http://www.dog-health-guide.org/images/dog_neopla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78" y="1871830"/>
            <a:ext cx="26574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14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Zoonosis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Diseases that are transmitted from animals to humans. Many do not show signs of illness. The large majority of zoonosis are not clinically significant. </a:t>
            </a:r>
          </a:p>
        </p:txBody>
      </p:sp>
    </p:spTree>
    <p:extLst>
      <p:ext uri="{BB962C8B-B14F-4D97-AF65-F5344CB8AC3E}">
        <p14:creationId xmlns:p14="http://schemas.microsoft.com/office/powerpoint/2010/main" val="4056010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>
                <a:solidFill>
                  <a:srgbClr val="FF0000"/>
                </a:solidFill>
              </a:rPr>
              <a:t>Toxoplasmosis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430" y="3344731"/>
            <a:ext cx="10018713" cy="3124201"/>
          </a:xfrm>
        </p:spPr>
        <p:txBody>
          <a:bodyPr>
            <a:noAutofit/>
          </a:bodyPr>
          <a:lstStyle/>
          <a:p>
            <a:pPr lvl="2"/>
            <a:r>
              <a:rPr lang="en-US" sz="2400" i="1" dirty="0"/>
              <a:t>Toxoplasma </a:t>
            </a:r>
            <a:r>
              <a:rPr lang="en-US" sz="2400" i="1" dirty="0" err="1"/>
              <a:t>gondi</a:t>
            </a:r>
            <a:r>
              <a:rPr lang="en-US" sz="2400" dirty="0"/>
              <a:t> – simple-celled organism that can occur in any mammal but is shed through the feces of cats </a:t>
            </a:r>
            <a:endParaRPr lang="en-US" sz="2000" dirty="0"/>
          </a:p>
          <a:p>
            <a:pPr lvl="2"/>
            <a:r>
              <a:rPr lang="en-US" sz="2400" dirty="0"/>
              <a:t>Cats that have this shed </a:t>
            </a:r>
            <a:r>
              <a:rPr lang="en-US" sz="2400" dirty="0" err="1"/>
              <a:t>oocysts</a:t>
            </a:r>
            <a:r>
              <a:rPr lang="en-US" sz="2400" dirty="0"/>
              <a:t> in their feces can survive several years </a:t>
            </a:r>
            <a:endParaRPr lang="en-US" sz="2000" dirty="0"/>
          </a:p>
          <a:p>
            <a:pPr lvl="2"/>
            <a:r>
              <a:rPr lang="en-US" sz="2400" dirty="0"/>
              <a:t>Cats become infected through eating rodents or birds </a:t>
            </a:r>
            <a:endParaRPr lang="en-US" sz="2000" dirty="0"/>
          </a:p>
          <a:p>
            <a:pPr lvl="2"/>
            <a:r>
              <a:rPr lang="en-US" sz="2400" dirty="0"/>
              <a:t>Recommended that pregnant women do  not handle litter boxes as it can cause abortions</a:t>
            </a:r>
            <a:endParaRPr lang="en-US" sz="2000" dirty="0"/>
          </a:p>
          <a:p>
            <a:endParaRPr lang="en-US" sz="3200" dirty="0"/>
          </a:p>
        </p:txBody>
      </p:sp>
      <p:sp>
        <p:nvSpPr>
          <p:cNvPr id="4" name="AutoShape 2" descr="https://microbewiki.kenyon.edu/images/thumb/1/17/Toxoplasmosis2.jpeg/400px-Toxoplasmosis2.jpeg"/>
          <p:cNvSpPr>
            <a:spLocks noChangeAspect="1" noChangeArrowheads="1"/>
          </p:cNvSpPr>
          <p:nvPr/>
        </p:nvSpPr>
        <p:spPr bwMode="auto">
          <a:xfrm>
            <a:off x="155575" y="-1089025"/>
            <a:ext cx="3810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s://encrypted-tbn3.gstatic.com/images?q=tbn:ANd9GcSwHrXQ62KBUDI0sseNmWm8wEV568U_D5R7G7lgucO1MT35IF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00" y="49212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69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Brucellosis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642" y="2129117"/>
            <a:ext cx="10018713" cy="3124201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Reproductive disease that can affect all mammals; concern in dogs and cattle </a:t>
            </a:r>
            <a:endParaRPr lang="en-US" sz="2400" dirty="0" smtClean="0"/>
          </a:p>
          <a:p>
            <a:pPr lvl="2"/>
            <a:r>
              <a:rPr lang="en-US" sz="2800" dirty="0" smtClean="0"/>
              <a:t>Contagious; spreads through vaginal discharge </a:t>
            </a:r>
            <a:endParaRPr lang="en-US" sz="2400" dirty="0" smtClean="0"/>
          </a:p>
          <a:p>
            <a:pPr lvl="2"/>
            <a:r>
              <a:rPr lang="en-US" sz="2800" dirty="0" smtClean="0"/>
              <a:t>Causes abortions, fertility problems </a:t>
            </a:r>
            <a:endParaRPr lang="en-US" sz="2400" dirty="0" smtClean="0"/>
          </a:p>
          <a:p>
            <a:pPr lvl="2"/>
            <a:r>
              <a:rPr lang="en-US" sz="2800" dirty="0" smtClean="0"/>
              <a:t>No treatment available </a:t>
            </a:r>
            <a:endParaRPr lang="en-US" sz="2400" dirty="0" smtClean="0"/>
          </a:p>
          <a:p>
            <a:endParaRPr lang="en-US" sz="3600" dirty="0"/>
          </a:p>
        </p:txBody>
      </p:sp>
      <p:pic>
        <p:nvPicPr>
          <p:cNvPr id="18436" name="Picture 4" descr="https://encrypted-tbn1.gstatic.com/images?q=tbn:ANd9GcSzilKbdtjc05fAGMUcKmHhYO8GEz-nYWQCz6FvdGwzQ1Gafl8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66" y="4229099"/>
            <a:ext cx="4619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29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>
                <a:solidFill>
                  <a:srgbClr val="FF0000"/>
                </a:solidFill>
              </a:rPr>
              <a:t>Encephalitis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51" y="2763817"/>
            <a:ext cx="10018713" cy="3124201"/>
          </a:xfrm>
        </p:spPr>
        <p:txBody>
          <a:bodyPr>
            <a:noAutofit/>
          </a:bodyPr>
          <a:lstStyle/>
          <a:p>
            <a:pPr lvl="2"/>
            <a:r>
              <a:rPr lang="en-US" sz="2800" dirty="0"/>
              <a:t>“Sleeping sickness” </a:t>
            </a:r>
            <a:endParaRPr lang="en-US" sz="2400" dirty="0"/>
          </a:p>
          <a:p>
            <a:pPr lvl="2"/>
            <a:r>
              <a:rPr lang="en-US" sz="2800" dirty="0"/>
              <a:t>Group of viral diseases that affects horses and people </a:t>
            </a:r>
            <a:endParaRPr lang="en-US" sz="2400" dirty="0"/>
          </a:p>
          <a:p>
            <a:pPr lvl="2"/>
            <a:r>
              <a:rPr lang="en-US" sz="2800" dirty="0"/>
              <a:t>Eastern Equine Encephalitis, Western Equine Encephalitis, and Venezuelan Equine Encephalitis </a:t>
            </a:r>
            <a:endParaRPr lang="en-US" sz="2400" dirty="0"/>
          </a:p>
          <a:p>
            <a:pPr lvl="2"/>
            <a:r>
              <a:rPr lang="en-US" sz="2800" dirty="0"/>
              <a:t>Spread by mosquitoes</a:t>
            </a:r>
            <a:endParaRPr lang="en-US" sz="2400" dirty="0"/>
          </a:p>
          <a:p>
            <a:pPr lvl="2"/>
            <a:r>
              <a:rPr lang="en-US" sz="2800" dirty="0"/>
              <a:t>No treatment available but have vaccine to prevent  </a:t>
            </a:r>
            <a:endParaRPr lang="en-US" sz="2400" dirty="0"/>
          </a:p>
          <a:p>
            <a:endParaRPr lang="en-US" sz="3600" dirty="0"/>
          </a:p>
        </p:txBody>
      </p:sp>
      <p:pic>
        <p:nvPicPr>
          <p:cNvPr id="19458" name="Picture 2" descr="http://neuropathology-web.org/chapter5/images5/5-2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92" y="205326"/>
            <a:ext cx="3031387" cy="25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99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Maintaining Good Animal </a:t>
            </a: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282" y="2903667"/>
            <a:ext cx="10018713" cy="3124201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Vaccination programs </a:t>
            </a:r>
            <a:endParaRPr lang="en-US" dirty="0"/>
          </a:p>
          <a:p>
            <a:pPr lvl="1"/>
            <a:r>
              <a:rPr lang="en-US" sz="2400" dirty="0"/>
              <a:t>Knowing common diseases </a:t>
            </a:r>
            <a:endParaRPr lang="en-US" dirty="0"/>
          </a:p>
          <a:p>
            <a:pPr lvl="1"/>
            <a:r>
              <a:rPr lang="en-US" sz="2400" dirty="0"/>
              <a:t>Preconditioning prepared young animals for possible stress factors </a:t>
            </a:r>
            <a:endParaRPr lang="en-US" dirty="0"/>
          </a:p>
          <a:p>
            <a:pPr lvl="1"/>
            <a:r>
              <a:rPr lang="en-US" sz="2400" dirty="0"/>
              <a:t>Clean and sanitary environment </a:t>
            </a:r>
            <a:endParaRPr lang="en-US" dirty="0"/>
          </a:p>
          <a:p>
            <a:pPr lvl="1"/>
            <a:r>
              <a:rPr lang="en-US" sz="2400" dirty="0"/>
              <a:t>Maintaining Good Animal Health</a:t>
            </a:r>
            <a:endParaRPr lang="en-US" dirty="0"/>
          </a:p>
          <a:p>
            <a:pPr lvl="1"/>
            <a:r>
              <a:rPr lang="en-US" sz="2400" dirty="0"/>
              <a:t>Proper nutritional program</a:t>
            </a:r>
            <a:endParaRPr lang="en-US" dirty="0"/>
          </a:p>
          <a:p>
            <a:pPr lvl="1"/>
            <a:r>
              <a:rPr lang="en-US" sz="2400" dirty="0"/>
              <a:t>Proper space</a:t>
            </a:r>
            <a:endParaRPr lang="en-US" dirty="0"/>
          </a:p>
          <a:p>
            <a:pPr lvl="1"/>
            <a:r>
              <a:rPr lang="en-US" sz="2400" dirty="0"/>
              <a:t>Yearly physical exam and health program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304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917" y="3140335"/>
            <a:ext cx="10018713" cy="3124201"/>
          </a:xfrm>
        </p:spPr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Biologicals</a:t>
            </a:r>
            <a:r>
              <a:rPr lang="en-US" sz="3200" dirty="0"/>
              <a:t> – drugs used to treat disease </a:t>
            </a:r>
            <a:endParaRPr lang="en-US" sz="2800" dirty="0"/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Antibiotics</a:t>
            </a:r>
            <a:r>
              <a:rPr lang="en-US" sz="3200" dirty="0"/>
              <a:t> – group of medications used to kill bacterial and some </a:t>
            </a:r>
            <a:r>
              <a:rPr lang="en-US" sz="3200" dirty="0" err="1"/>
              <a:t>rickettsial</a:t>
            </a:r>
            <a:r>
              <a:rPr lang="en-US" sz="3200" dirty="0"/>
              <a:t> and </a:t>
            </a:r>
            <a:r>
              <a:rPr lang="en-US" sz="3200" dirty="0" err="1"/>
              <a:t>protozoal</a:t>
            </a:r>
            <a:r>
              <a:rPr lang="en-US" sz="3200" dirty="0"/>
              <a:t> organisms </a:t>
            </a:r>
            <a:endParaRPr lang="en-US" sz="2800" dirty="0"/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Anthelmintics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– group of medications used to treat internal parasites </a:t>
            </a:r>
            <a:endParaRPr lang="en-US" sz="2800" dirty="0"/>
          </a:p>
          <a:p>
            <a:pPr lvl="1"/>
            <a:r>
              <a:rPr lang="en-US" sz="3200" dirty="0"/>
              <a:t>Injectable, oral, or topical</a:t>
            </a:r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792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449132"/>
            <a:ext cx="10018713" cy="1752599"/>
          </a:xfrm>
        </p:spPr>
        <p:txBody>
          <a:bodyPr/>
          <a:lstStyle/>
          <a:p>
            <a:r>
              <a:rPr lang="en-US" dirty="0"/>
              <a:t>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600" dirty="0" smtClean="0"/>
              <a:t>Contagious diseases</a:t>
            </a:r>
          </a:p>
          <a:p>
            <a:pPr lvl="2"/>
            <a:r>
              <a:rPr lang="en-US" sz="3200" dirty="0" smtClean="0"/>
              <a:t>can </a:t>
            </a:r>
            <a:r>
              <a:rPr lang="en-US" sz="3200" dirty="0"/>
              <a:t>be spread to other animals or humans</a:t>
            </a:r>
          </a:p>
          <a:p>
            <a:pPr lvl="3"/>
            <a:r>
              <a:rPr lang="en-US" sz="2800" dirty="0" smtClean="0">
                <a:solidFill>
                  <a:srgbClr val="FF0000"/>
                </a:solidFill>
              </a:rPr>
              <a:t>Direct </a:t>
            </a:r>
            <a:r>
              <a:rPr lang="en-US" sz="2800" dirty="0">
                <a:solidFill>
                  <a:srgbClr val="FF0000"/>
                </a:solidFill>
              </a:rPr>
              <a:t>contact</a:t>
            </a:r>
            <a:r>
              <a:rPr lang="en-US" sz="2800" dirty="0"/>
              <a:t>- diseases that are spread by contact with an affected </a:t>
            </a:r>
            <a:r>
              <a:rPr lang="en-US" sz="2800" dirty="0" smtClean="0"/>
              <a:t>animal or </a:t>
            </a:r>
            <a:r>
              <a:rPr lang="en-US" sz="2800" dirty="0"/>
              <a:t>body fluid.</a:t>
            </a:r>
          </a:p>
          <a:p>
            <a:pPr lvl="3"/>
            <a:r>
              <a:rPr lang="en-US" sz="2800" dirty="0" smtClean="0">
                <a:solidFill>
                  <a:srgbClr val="FF0000"/>
                </a:solidFill>
              </a:rPr>
              <a:t>Indirect </a:t>
            </a:r>
            <a:r>
              <a:rPr lang="en-US" sz="2800" dirty="0">
                <a:solidFill>
                  <a:srgbClr val="FF0000"/>
                </a:solidFill>
              </a:rPr>
              <a:t>contact</a:t>
            </a:r>
            <a:r>
              <a:rPr lang="en-US" sz="2800" dirty="0"/>
              <a:t>- spread by ways other than touching</a:t>
            </a:r>
            <a:r>
              <a:rPr lang="en-US" sz="2800" dirty="0" smtClean="0"/>
              <a:t>.</a:t>
            </a:r>
          </a:p>
          <a:p>
            <a:pPr lvl="4"/>
            <a:r>
              <a:rPr lang="en-US" sz="2400" dirty="0" smtClean="0"/>
              <a:t>Ex</a:t>
            </a:r>
            <a:r>
              <a:rPr lang="en-US" sz="2400" dirty="0"/>
              <a:t>: airborne </a:t>
            </a:r>
            <a:r>
              <a:rPr lang="en-US" sz="2400" dirty="0" smtClean="0"/>
              <a:t>or through </a:t>
            </a:r>
            <a:r>
              <a:rPr lang="en-US" sz="2400" dirty="0"/>
              <a:t>equipment and bedding.</a:t>
            </a:r>
          </a:p>
          <a:p>
            <a:pPr lvl="1"/>
            <a:r>
              <a:rPr lang="en-US" sz="3600" dirty="0" smtClean="0"/>
              <a:t>Non-contagious diseases</a:t>
            </a:r>
          </a:p>
          <a:p>
            <a:pPr lvl="2"/>
            <a:r>
              <a:rPr lang="en-US" sz="3200" dirty="0" smtClean="0"/>
              <a:t>do </a:t>
            </a:r>
            <a:r>
              <a:rPr lang="en-US" sz="3200" dirty="0"/>
              <a:t>not spread between animals</a:t>
            </a:r>
          </a:p>
        </p:txBody>
      </p:sp>
    </p:spTree>
    <p:extLst>
      <p:ext uri="{BB962C8B-B14F-4D97-AF65-F5344CB8AC3E}">
        <p14:creationId xmlns:p14="http://schemas.microsoft.com/office/powerpoint/2010/main" val="485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64236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596528" cy="3124201"/>
          </a:xfrm>
        </p:spPr>
        <p:txBody>
          <a:bodyPr>
            <a:no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articles </a:t>
            </a:r>
            <a:r>
              <a:rPr lang="en-US" sz="2800" dirty="0"/>
              <a:t>that are contagious and spread through the environment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only live </a:t>
            </a:r>
            <a:r>
              <a:rPr lang="en-US" sz="2400" dirty="0">
                <a:solidFill>
                  <a:srgbClr val="FF0000"/>
                </a:solidFill>
              </a:rPr>
              <a:t>inside</a:t>
            </a:r>
            <a:r>
              <a:rPr lang="en-US" sz="2400" dirty="0"/>
              <a:t> a host cell</a:t>
            </a:r>
          </a:p>
          <a:p>
            <a:pPr lvl="1"/>
            <a:r>
              <a:rPr lang="en-US" sz="2400" dirty="0" smtClean="0"/>
              <a:t>cannot </a:t>
            </a:r>
            <a:r>
              <a:rPr lang="en-US" sz="2400" dirty="0"/>
              <a:t>get nourishment or survive outside a cell</a:t>
            </a:r>
          </a:p>
          <a:p>
            <a:pPr lvl="1"/>
            <a:r>
              <a:rPr lang="en-US" sz="2400" dirty="0" smtClean="0"/>
              <a:t>antibiotics </a:t>
            </a:r>
            <a:r>
              <a:rPr lang="en-US" sz="2400" dirty="0"/>
              <a:t>are not effective treatments</a:t>
            </a:r>
          </a:p>
          <a:p>
            <a:pPr lvl="1"/>
            <a:r>
              <a:rPr lang="en-US" sz="2400" dirty="0" smtClean="0"/>
              <a:t>supportive </a:t>
            </a:r>
            <a:r>
              <a:rPr lang="en-US" sz="2400" dirty="0"/>
              <a:t>care is </a:t>
            </a:r>
            <a:r>
              <a:rPr lang="en-US" sz="2400" dirty="0" smtClean="0"/>
              <a:t>the treatment </a:t>
            </a:r>
            <a:r>
              <a:rPr lang="en-US" sz="2400" dirty="0"/>
              <a:t>of </a:t>
            </a:r>
            <a:r>
              <a:rPr lang="en-US" sz="2400" dirty="0" smtClean="0"/>
              <a:t>choice</a:t>
            </a:r>
            <a:endParaRPr lang="en-US" sz="2400" dirty="0"/>
          </a:p>
          <a:p>
            <a:pPr lvl="2"/>
            <a:r>
              <a:rPr lang="en-US" sz="2000" dirty="0" smtClean="0"/>
              <a:t>fluid </a:t>
            </a:r>
            <a:r>
              <a:rPr lang="en-US" sz="2000" dirty="0"/>
              <a:t>replacement</a:t>
            </a:r>
          </a:p>
          <a:p>
            <a:pPr lvl="2"/>
            <a:r>
              <a:rPr lang="en-US" sz="2000" dirty="0" smtClean="0"/>
              <a:t>pain </a:t>
            </a:r>
            <a:r>
              <a:rPr lang="en-US" sz="2000" dirty="0"/>
              <a:t>management</a:t>
            </a:r>
          </a:p>
          <a:p>
            <a:pPr lvl="2"/>
            <a:r>
              <a:rPr lang="en-US" sz="2000" dirty="0" smtClean="0"/>
              <a:t>anti-</a:t>
            </a:r>
            <a:r>
              <a:rPr lang="en-US" sz="2000" dirty="0" err="1" smtClean="0"/>
              <a:t>pyretics</a:t>
            </a:r>
            <a:r>
              <a:rPr lang="en-US" sz="2000" dirty="0" smtClean="0"/>
              <a:t> </a:t>
            </a:r>
            <a:r>
              <a:rPr lang="en-US" sz="2000" dirty="0"/>
              <a:t>(fever reducers)</a:t>
            </a:r>
          </a:p>
          <a:p>
            <a:pPr lvl="2"/>
            <a:r>
              <a:rPr lang="en-US" sz="2000" dirty="0" smtClean="0"/>
              <a:t>medications </a:t>
            </a:r>
            <a:r>
              <a:rPr lang="en-US" sz="2000" dirty="0"/>
              <a:t>for vomiting and diarrhea</a:t>
            </a:r>
          </a:p>
          <a:p>
            <a:pPr lvl="1"/>
            <a:r>
              <a:rPr lang="en-US" sz="2400" dirty="0" smtClean="0"/>
              <a:t>Well </a:t>
            </a:r>
            <a:r>
              <a:rPr lang="en-US" sz="2400" dirty="0"/>
              <a:t>known </a:t>
            </a:r>
            <a:r>
              <a:rPr lang="en-US" sz="2400" dirty="0" smtClean="0"/>
              <a:t>viruses</a:t>
            </a:r>
          </a:p>
          <a:p>
            <a:pPr lvl="2"/>
            <a:r>
              <a:rPr lang="en-US" sz="2000" dirty="0" smtClean="0"/>
              <a:t>influenza</a:t>
            </a:r>
            <a:r>
              <a:rPr lang="en-US" sz="2000" dirty="0"/>
              <a:t>, West Nile virus, HIV</a:t>
            </a:r>
          </a:p>
        </p:txBody>
      </p:sp>
      <p:pic>
        <p:nvPicPr>
          <p:cNvPr id="1026" name="Picture 2" descr="http://s.hswstatic.com/gif/light-vir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76" y="349578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7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30755"/>
            <a:ext cx="10018713" cy="1752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88515"/>
            <a:ext cx="10018713" cy="3124201"/>
          </a:xfrm>
        </p:spPr>
        <p:txBody>
          <a:bodyPr>
            <a:noAutofit/>
          </a:bodyPr>
          <a:lstStyle/>
          <a:p>
            <a:r>
              <a:rPr lang="en-US" sz="3200" dirty="0" smtClean="0"/>
              <a:t>Single celled organisms that can cause disease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Beneficial</a:t>
            </a:r>
            <a:r>
              <a:rPr lang="en-US" sz="2400" dirty="0" smtClean="0"/>
              <a:t> flora- bacteria that normally live in or on an animal that help maintain the health of the animal. </a:t>
            </a:r>
          </a:p>
          <a:p>
            <a:pPr lvl="2"/>
            <a:r>
              <a:rPr lang="en-US" sz="2000" dirty="0" smtClean="0"/>
              <a:t>Ex: intestinal bacteria that help with digestion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Pathogenic</a:t>
            </a:r>
            <a:r>
              <a:rPr lang="en-US" sz="2400" dirty="0" smtClean="0"/>
              <a:t> bacteria</a:t>
            </a:r>
          </a:p>
          <a:p>
            <a:pPr lvl="2"/>
            <a:r>
              <a:rPr lang="en-US" sz="2000" dirty="0" smtClean="0"/>
              <a:t>bacteria that cause </a:t>
            </a:r>
            <a:r>
              <a:rPr lang="en-US" sz="2000" dirty="0" smtClean="0"/>
              <a:t>disease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Opportunistic</a:t>
            </a:r>
            <a:r>
              <a:rPr lang="en-US" sz="2200" dirty="0" smtClean="0"/>
              <a:t> </a:t>
            </a:r>
            <a:r>
              <a:rPr lang="en-US" sz="2200" dirty="0" smtClean="0"/>
              <a:t>bacteria</a:t>
            </a:r>
          </a:p>
          <a:p>
            <a:pPr lvl="3"/>
            <a:r>
              <a:rPr lang="en-US" sz="2000" dirty="0" smtClean="0"/>
              <a:t>usually only cause disease when an ‘opportunity’ presents itself (</a:t>
            </a:r>
            <a:r>
              <a:rPr lang="en-US" sz="2000" dirty="0" err="1" smtClean="0"/>
              <a:t>eg</a:t>
            </a:r>
            <a:r>
              <a:rPr lang="en-US" sz="2000" dirty="0" smtClean="0"/>
              <a:t>: trauma, previous viral infection)</a:t>
            </a:r>
          </a:p>
          <a:p>
            <a:pPr lvl="1"/>
            <a:r>
              <a:rPr lang="en-US" sz="2400" dirty="0" smtClean="0"/>
              <a:t>Symptoms- depend on location of invasion.</a:t>
            </a:r>
          </a:p>
          <a:p>
            <a:pPr lvl="2"/>
            <a:r>
              <a:rPr lang="en-US" sz="2000" dirty="0" smtClean="0"/>
              <a:t>Ex: diarrhea, pneumonia, sinusitis, </a:t>
            </a:r>
            <a:r>
              <a:rPr lang="en-US" sz="2000" dirty="0" err="1" smtClean="0"/>
              <a:t>etc</a:t>
            </a:r>
            <a:endParaRPr lang="en-US" sz="2000" dirty="0"/>
          </a:p>
        </p:txBody>
      </p:sp>
      <p:pic>
        <p:nvPicPr>
          <p:cNvPr id="2050" name="Picture 2" descr="http://t0.gstatic.com/images?q=tbn:ANd9GcQDHR8zrO2folAOdMbtj2TW7mKFO3g6ZpVqDTfCcLr8C0f6mh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53" y="252822"/>
            <a:ext cx="1425371" cy="14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Fungal</a:t>
            </a:r>
            <a:r>
              <a:rPr lang="en-US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aused </a:t>
            </a:r>
            <a:r>
              <a:rPr lang="en-US" sz="3600" dirty="0"/>
              <a:t>by a pathogenic fungus or spore</a:t>
            </a:r>
          </a:p>
          <a:p>
            <a:pPr lvl="1"/>
            <a:r>
              <a:rPr lang="en-US" sz="3200" dirty="0" smtClean="0"/>
              <a:t>Generally </a:t>
            </a:r>
            <a:r>
              <a:rPr lang="en-US" sz="3200" dirty="0"/>
              <a:t>require warm moist environments to grow</a:t>
            </a:r>
          </a:p>
          <a:p>
            <a:pPr lvl="1"/>
            <a:r>
              <a:rPr lang="en-US" sz="3200" dirty="0" smtClean="0"/>
              <a:t>Usually </a:t>
            </a:r>
            <a:r>
              <a:rPr lang="en-US" sz="3200" dirty="0"/>
              <a:t>occurs in </a:t>
            </a:r>
            <a:r>
              <a:rPr lang="en-US" sz="3200" dirty="0">
                <a:solidFill>
                  <a:srgbClr val="FF0000"/>
                </a:solidFill>
              </a:rPr>
              <a:t>immunologically</a:t>
            </a:r>
            <a:r>
              <a:rPr lang="en-US" sz="3200" dirty="0"/>
              <a:t> impaired animals</a:t>
            </a:r>
          </a:p>
          <a:p>
            <a:pPr lvl="1"/>
            <a:r>
              <a:rPr lang="en-US" sz="3200" dirty="0" smtClean="0"/>
              <a:t>Can </a:t>
            </a:r>
            <a:r>
              <a:rPr lang="en-US" sz="3200" dirty="0"/>
              <a:t>be very difficult and expensive to </a:t>
            </a:r>
            <a:r>
              <a:rPr lang="en-US" sz="3200" dirty="0" smtClean="0"/>
              <a:t>treat</a:t>
            </a:r>
          </a:p>
          <a:p>
            <a:pPr lvl="2"/>
            <a:r>
              <a:rPr lang="en-US" sz="2800" dirty="0" smtClean="0"/>
              <a:t>Use </a:t>
            </a:r>
            <a:r>
              <a:rPr lang="en-US" sz="2800" dirty="0"/>
              <a:t>antifungal medications</a:t>
            </a:r>
          </a:p>
        </p:txBody>
      </p:sp>
      <p:pic>
        <p:nvPicPr>
          <p:cNvPr id="3074" name="Picture 2" descr="https://encrypted-tbn0.gstatic.com/images?q=tbn:ANd9GcROByL3Oc8m22PSxC57qr4kCbohzfa3LaND2LRq6BTf80PpH9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59" y="154191"/>
            <a:ext cx="3349235" cy="22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2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Protozoal</a:t>
            </a:r>
            <a:r>
              <a:rPr lang="en-US" dirty="0"/>
              <a:t>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283" y="3099099"/>
            <a:ext cx="10018713" cy="3124201"/>
          </a:xfrm>
        </p:spPr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ingle </a:t>
            </a:r>
            <a:r>
              <a:rPr lang="en-US" sz="3600" dirty="0"/>
              <a:t>celled parasites that may survive in or out of the </a:t>
            </a:r>
            <a:r>
              <a:rPr lang="en-US" sz="3600" dirty="0" smtClean="0"/>
              <a:t>body</a:t>
            </a:r>
          </a:p>
          <a:p>
            <a:pPr lvl="1"/>
            <a:r>
              <a:rPr lang="en-US" sz="3200" dirty="0" smtClean="0"/>
              <a:t>Most feed </a:t>
            </a:r>
            <a:r>
              <a:rPr lang="en-US" sz="3200" dirty="0"/>
              <a:t>off of dead or decaying matter and cause disease in animals that ingest them.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53" y="432099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97" y="609599"/>
            <a:ext cx="25100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5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Rickettsial</a:t>
            </a:r>
            <a:r>
              <a:rPr lang="en-US" dirty="0"/>
              <a:t>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95629"/>
            <a:ext cx="10018713" cy="3124201"/>
          </a:xfrm>
        </p:spPr>
        <p:txBody>
          <a:bodyPr>
            <a:norm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pread </a:t>
            </a:r>
            <a:r>
              <a:rPr lang="en-US" sz="4000" dirty="0"/>
              <a:t>by biting insects like ticks or fleas</a:t>
            </a:r>
            <a:r>
              <a:rPr lang="en-US" sz="4000" dirty="0" smtClean="0"/>
              <a:t>.</a:t>
            </a:r>
          </a:p>
          <a:p>
            <a:pPr lvl="1"/>
            <a:r>
              <a:rPr lang="en-US" sz="3600" dirty="0" smtClean="0"/>
              <a:t>Must </a:t>
            </a:r>
            <a:r>
              <a:rPr lang="en-US" sz="3600" dirty="0"/>
              <a:t>be in a host cell </a:t>
            </a:r>
            <a:r>
              <a:rPr lang="en-US" sz="3600" dirty="0" smtClean="0"/>
              <a:t>to reproduce</a:t>
            </a:r>
            <a:r>
              <a:rPr lang="en-US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14" y="4189699"/>
            <a:ext cx="4713643" cy="2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880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</TotalTime>
  <Words>2149</Words>
  <Application>Microsoft Office PowerPoint</Application>
  <PresentationFormat>Widescreen</PresentationFormat>
  <Paragraphs>250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Corbel</vt:lpstr>
      <vt:lpstr>Parallax</vt:lpstr>
      <vt:lpstr>Objective 6.02</vt:lpstr>
      <vt:lpstr>Essential Questions</vt:lpstr>
      <vt:lpstr>Disease</vt:lpstr>
      <vt:lpstr>Disease</vt:lpstr>
      <vt:lpstr>Viruses</vt:lpstr>
      <vt:lpstr>Bacteria</vt:lpstr>
      <vt:lpstr>Fungal disease</vt:lpstr>
      <vt:lpstr>Protozoal diseases</vt:lpstr>
      <vt:lpstr>Rickettsial diseases</vt:lpstr>
      <vt:lpstr>Parasitology</vt:lpstr>
      <vt:lpstr>Internal Parasites</vt:lpstr>
      <vt:lpstr>Roundworms</vt:lpstr>
      <vt:lpstr>Toxascaris leonina  </vt:lpstr>
      <vt:lpstr>Toxocara canis</vt:lpstr>
      <vt:lpstr>Toxcara cati  </vt:lpstr>
      <vt:lpstr>Parascaris equorum  </vt:lpstr>
      <vt:lpstr>Whipworms - Trichuris vulpis </vt:lpstr>
      <vt:lpstr>Hookworms - Ancylostoma caninum </vt:lpstr>
      <vt:lpstr>Heartworms Dirofilaria immitis </vt:lpstr>
      <vt:lpstr>Strongyles </vt:lpstr>
      <vt:lpstr>Coccidia </vt:lpstr>
      <vt:lpstr>Giardia </vt:lpstr>
      <vt:lpstr>Tapeworms </vt:lpstr>
      <vt:lpstr>External Parasites</vt:lpstr>
      <vt:lpstr>Fleas</vt:lpstr>
      <vt:lpstr>Ticks</vt:lpstr>
      <vt:lpstr>Lice </vt:lpstr>
      <vt:lpstr>Mosquitoes</vt:lpstr>
      <vt:lpstr>Biting Flies</vt:lpstr>
      <vt:lpstr>Mites</vt:lpstr>
      <vt:lpstr>Ringworm - Dermatophytosis </vt:lpstr>
      <vt:lpstr>Deworming Program</vt:lpstr>
      <vt:lpstr>Neoplasia</vt:lpstr>
      <vt:lpstr>Zoonosis</vt:lpstr>
      <vt:lpstr>Toxoplasmosis </vt:lpstr>
      <vt:lpstr>Brucellosis </vt:lpstr>
      <vt:lpstr>Encephalitis </vt:lpstr>
      <vt:lpstr>Maintaining Good Animal Health</vt:lpstr>
      <vt:lpstr>Treating Disease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jkinney</dc:creator>
  <cp:lastModifiedBy>Kelly Durdock</cp:lastModifiedBy>
  <cp:revision>10</cp:revision>
  <dcterms:created xsi:type="dcterms:W3CDTF">2015-01-22T15:03:24Z</dcterms:created>
  <dcterms:modified xsi:type="dcterms:W3CDTF">2016-11-18T15:58:34Z</dcterms:modified>
</cp:coreProperties>
</file>