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36" d="100"/>
          <a:sy n="36" d="100"/>
        </p:scale>
        <p:origin x="54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4044352-BC4B-43A2-8C94-71F4C08E2B2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D80-F98A-4098-8BDE-69BC25FED8E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00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352-BC4B-43A2-8C94-71F4C08E2B2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D80-F98A-4098-8BDE-69BC25FED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6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352-BC4B-43A2-8C94-71F4C08E2B2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D80-F98A-4098-8BDE-69BC25FED8E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95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352-BC4B-43A2-8C94-71F4C08E2B2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D80-F98A-4098-8BDE-69BC25FED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352-BC4B-43A2-8C94-71F4C08E2B2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D80-F98A-4098-8BDE-69BC25FED8E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083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352-BC4B-43A2-8C94-71F4C08E2B2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D80-F98A-4098-8BDE-69BC25FED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1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352-BC4B-43A2-8C94-71F4C08E2B2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D80-F98A-4098-8BDE-69BC25FED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8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352-BC4B-43A2-8C94-71F4C08E2B2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D80-F98A-4098-8BDE-69BC25FED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4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352-BC4B-43A2-8C94-71F4C08E2B2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D80-F98A-4098-8BDE-69BC25FED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7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352-BC4B-43A2-8C94-71F4C08E2B2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D80-F98A-4098-8BDE-69BC25FED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3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352-BC4B-43A2-8C94-71F4C08E2B2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D80-F98A-4098-8BDE-69BC25FED8E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75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4044352-BC4B-43A2-8C94-71F4C08E2B2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AC34D80-F98A-4098-8BDE-69BC25FED8E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1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Handling Pharmaceuticals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3.02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54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Administering Aural Medications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Instillation in the </a:t>
            </a:r>
            <a:r>
              <a:rPr lang="en-US" sz="3600" b="1" u="sng" dirty="0" smtClean="0">
                <a:solidFill>
                  <a:srgbClr val="FF0000"/>
                </a:solidFill>
              </a:rPr>
              <a:t>ear canal</a:t>
            </a:r>
          </a:p>
          <a:p>
            <a:r>
              <a:rPr lang="en-US" sz="3600" dirty="0" smtClean="0"/>
              <a:t>Used to treat ear infection or mites</a:t>
            </a:r>
          </a:p>
          <a:p>
            <a:r>
              <a:rPr lang="en-US" sz="3600" dirty="0" smtClean="0"/>
              <a:t>Breakdown of wax buildup</a:t>
            </a:r>
          </a:p>
          <a:p>
            <a:r>
              <a:rPr lang="en-US" sz="3600" dirty="0" smtClean="0"/>
              <a:t>Usually </a:t>
            </a:r>
            <a:r>
              <a:rPr lang="en-US" sz="3600" b="1" u="sng" dirty="0" smtClean="0">
                <a:solidFill>
                  <a:srgbClr val="FF0000"/>
                </a:solidFill>
              </a:rPr>
              <a:t>liquid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4" name="AutoShape 2" descr="data:image/jpeg;base64,/9j/4AAQSkZJRgABAQAAAQABAAD/2wCEAAkGBxQTEhUUEhQWFhUVFxgWGBcUFxgYFxUWFxUWFxgUFBYYHCggGBonHBQXITEhJiksLi4uFx8zODMsNygtLisBCgoKDg0OGxAQGywkHyQsLCwvLywsLCwsLCwsLCwsLCwsLCwsLCwsLCwsLCwsLCwsLCwsLCwsLCwsLCwsLCwsLP/AABEIAQgAvwMBIgACEQEDEQH/xAAcAAACAwEBAQEAAAAAAAAAAAAEBQADBgIHAQj/xAA6EAABAwIFAgQEBQMEAwADAAABAAIRAyEEBRIxQVFhInGBkQYTMqEjQrHB8FLR8QcUYuEzcoIWksL/xAAaAQACAwEBAAAAAAAAAAAAAAACAwABBAUG/8QAJREAAgICAgICAgMBAAAAAAAAAAECEQMhEjEEEyJBUWEycYFC/9oADAMBAAIRAxEAPwD29rYXSiihCKg4ymDGts9JCsq7Hmy8I+I8z04moYc28ESbQeoS8k3HoKMbPeQV9XlPwf8A6h6dFLEElp8IcbuHSeoXp+ExTKjQ5jg5p5CKM0ymqL1FFERRFFFFCEUUUUIRRRRQhFFFFCEUUUUIRRRRQhFFFFCEUUUUIRfCVlBm9Tqq35g88rG/Mj9I1rw5mtNQdQvLf9T8h1v+bT8Ui4EbxutC7EOPJVdUahDrjulz8rl9DV4nHdnidQBphwM73tfqFrPg74pq4MtmS0zrYZ26jid9uqI+IcgaTLA0k8G3oJWZw4e5z6ZEOY6NJ4JaRI7SBPmmRyclZnlCtH6IynNaeIph9MyDuOQehCOXgHwz8RVcNWpuktplg1SZl1gbdV67lPxM2o2XCOPZOWZL+Qv1t9GiUQ9DGsds5XymqSfQDTXZ9UUUVlEUUUUIRRfCVkPij48o4d3yqf4lUzZsw0+cXKGUlHstKzWvqAAkkADcnYeZWbzT46wlGfxNZHFOD+68h+IPivEYmRUeGzJAJOgAdW7FZuuHOgkuJOxLbEDpsUr2N/oPgeo5h/qq5zi2i1jR/U8yfafL3WaxHxljajjOIEf0s0iOkdfdLcL8P16rAWzYbugggbdIPmqquVlrtLiAeSNLiT5+iW5p9sNQf4D8t+JcYag016mro4mHdoK9x+HHVjQacR/5DvYemywn+nnwrh3j5r2lxb9M7dduq9NY2BA4TcW/kuhc9aOlFFE4AwGtTWh9a+GpK4J6AKa9fTUnZDNcu6RVlUK83AvPPG336rB5m4io9+oyWuBI3MW367r0fOqALDZefZrTDXOkW0uJ725HBC04mYMsaZKVMOfQYIIbTa97vy6ogz7LTU8f8tzAzYnjZ39QI4MRCx2Brwxugggt0OaN5DdTf1ITTD5019X5TSAzRqD9yHg6ifUmfQJjTYpOj0TL8WKjA9p39x2KaYbNHs5kd1k/h+vDy2bOAt/yG/2WihIdwlpmuPHJH5I0eCzhj7GxTIFYnQmGBzVzLG4WnF5L6mZsvjLuBp1EFh8zpu5jzST44+J24WgdBBqvBDI4t9RWv2Rq0zJwknTQp+P/AIuFMHD0XQ4nS94P0zs1p6ryPGY0nUwGXaj4QLaGyA5xFzyYG64zzEOcabgS55JcADu/+o9mgc7mdhM04Kq8NAa0vLnRqEDUKceFpPE7u8tlnbctsbSWkd4Kk2mSHtLqpjS1+wHV4B7Cy2OS5ISQ6rpgXsdyTJ3WdyzK3lwqvcCXEbTt2J479lry9rGG+oxyYbtxyfNJyy+kNgivP80I/DpuAHIYP1KydbEtkzHci5+yHzfNgHEBwcT7DyFkrwrzUqNFySRsCAJO0K4YiSnR+gP9M6JGEDj+YyB2gLXJZ8N4T5WGpMiCGCfOEzW3GqikZZO2RRRRGCeWuqL6HIQOurmOXBPRNBTSiKSHpImkiAJjKepjgei81zGjUc18SS0kHrH+F6iQs3mGV6XucL6/tHVNg6M2dHllZzqboYDq0iPM2k+iLyXDEuoidzJIGwJJMn0F+y0eKrU2VHQxpO2p9hHB7hFZdWJcbMcGk+ICJI3AJO2/SFo9jrox8FY0yDFMBI1H6pHebe3dadmNaZAcJHCwTczaapaxrSTvxLuw5Ajkq9xqkEy0NG7iPqI4FxPp0S3G+xkZtdG0/wB2LwZI3hcU8wB/n6rJOfWYwSQA43cSAPsuXYt4qDT422BIEiYkeUmBPdVxC9j+zbNxImJF9isv8W4IOb8ydUECN7TLgO8SEC7M9Y0uDqTnXHUEOMG/ccb9EJiKeILHxpJ3bB50hpMcWv5hEo07AlNyRl8XiPpDCNQbqcYuTodZvoTPqq8G0mmHX0tbpA6k8DtLgfddZhl1VlR73tOgl1weDqiD0JvKLwGAqfKDCPzzpG5OwbPrt2T7SQndmnyhwYJfd0TA2AtYe384V/EGZvJI+lo4bv21HlM8JhS0Eu3/AJaOFmMxqjU64v12BSIq2NujN1ydRnf9F6V/pPkba1cPqAkNvYeEkbSsNleXmvUDGyb3IH6L9C/AGQDD0QeT/Nlr7aRnetmsC+qKJ4siiiihDyAL6HrjUuHPuuCeibG+DMhF00Jl/wBKKaboxS7CWhJfifEaKZdFgRzB33TYVFnvijFsEAkGxtO5ARw7FZ64mbzKnRNntLnAQ2+2kwD5oDH6yYabNkljOJuSfXc8SpiiXh7j4QLb/WTcXj1nsucLiNmU7SDLzIkckN6RybrVHRiYTgswLZkDVECBDWgb33Mcmw81fiMyYRIHzYg8wTc+Lo3qN0vqYsuaKTBa4BIvJMl32V+EptpttYEQJsHSIcJHW+3RW4pbBTfRXmGYPqva8yY7kiNrN4B22E9OVdhM2DC1wANnAgjxOa1pLnDtBIjsg3XfIIuD9E3EGP8AKqr0g1sAjUdQ2Di1hEAmdhBdcX8Suk1RW0w3NcaysCASHtqCKgPhcJI8IOzo8+FZlr6jnM0ktD6bpcdg9rSQYHN2+cFJKWFGoFomHARNjttz/a6bZTins/DpAXfJvpIAjUL9z6QrpVSK3YxxtNxpy2S0Atc2N/DJMdbq/Isa0tB031E9YI1Ag9OPZd5XIqOp1CQaoc8CS4thphxJJl3iJtx5pHl9P5dd7QYaLTyADYnqT36pTjoNPZos1xPy6fiI1On0nclYnD5a6rLh4jwL/YDhafMGfMAH1bA8k9ezR91qPh7CMY0eGPMKoy4oLi2JvgjINL2vIibG0RtvC9tpiwjosWXi2mB6LT5PidbI5bb+ydgncmmBmx1FSD1FFFrMxFFFFCHjJlVYgxdfHVVXVf4VxEjuuQ9yirLUY4rP5Bib6Snzyo0UmD5pidDCRx+ixOYYhskm5dJAmL+F0Gen7rR/E9SKUh0G8d7TC86xOJmpLtTrQdpHfuFowxsyeRLYbWzEOaCQCRI7OIgAx5fuiaePLqUNYACS0u89Jv12PslBmPCJ5FpBmOy51PZBdIBMiLcb9eR7hPoR0F4z8OSLxaNjYXIG/E9fdfMCX/MbqlwItboBZvb6RZC1sW+qwt0wJ+oDewJB6WhMcpok6Ggnw69BI8i5wBNrCbblo6GLqlsFu2cYyrBME6jZ21mgjp5AqObql8ANb9M7uAsxoG+/Pkj8Plro1tkhhB4gvnwkk8TySNuqBw+CeYfo1CNIuGt8yTBJ7W/ZRNFtFTK726rR/VpjVfgwhfE6Gs8A5M3J6uPJ6BO8PhninqfJIMkmo0tkHbReUMxtaXVAGm5OzQAPMmxurQDNbha2r5dWo4tDZhukbAiQTEm/HKW5y0teagZAe4xYX52i8byu8kqg0ngtkNIIjYx5jYX91dnVQvpNc0XAHEkCZNo7c9EsP7AsLjtNybcd54Cf5fi9UGfSf77rJYICo67YH3W0y6iAAAEqVI24YNK2OcJX6p1lWL0PHQ2Kz9IQUfTKCMqdoPJBNUbppX1Kskx2puk7jbyTVdSE1JWjkTi4umRRRRECeKlire2Veq3BcU7dHNEaSCE++bLZWcqPhG4LGAsIM29bK6spuhH8U5iT+GNo1SLEdYn9Vm6FNt3SXNhwAg6ryBaIF4O6ZfEtEipqBJB1Axfi3cWSzLK7mQJOh5AcB58A82WrGqjowzdy2H4Bga0ucQdnQL2FvTcnsAVTQyoOLg2XOaSzROqDd2+wgAXnd3tW+nre9oIaJItpHh1Q0EcG5meFpsBQp0QKbHAvI8ZBkBzm2Em3A3ufZE/iD2AZJljS75b5lxLd4DRJLnDrIOnr4pTvE4ZrTVLWtY0AtZ5GxLD08e/rdLjj2ue2o1gdJa0ySAwMmSBy4hpd5BFVscHVKdAEn5QFQmZtpaQ13VxcC3yKF2Q+MfqIDCz5bR4ydjYSACR1A6kkd0DmlNzS1rANdy4mA1v/ANOgDyAnhJKFN3zHCwa52ox+XxBpI93R6eRJoYN2IrsaB+G2S3+mAfrMESSbzz9lb1tsiV6LaYc9lRkEACxaJ1mWzqkDvC4w+XlrJqGxNmkQXEbgExpPnK2dRlOkyJaI9Y8gLJJmGNa0auPZDHI2W4JF+Vsa1jgAGaosfEQOjXWhG42s1tF0ERHb7gbrKjNi4/h05J5c0fv/AGTKlq0Oc4ieQ2A2PIbq3okY2y7IcJq8R5Wxw1CyT5DSGkQtLRYkvbOi1SoHcxX4c8LmqOy4pugoOmXJWgvB4kscCOCtnhq4e0OHKxRp8px8P4yDodsdvNacE+MqfTMXkY+UeSNEooot5zzyFuFJX12DRWJrimIKTY7Mnag1gkuMBcnijqe1lowY1CbjlVYpxLiKZDW9QYhH1SWU/EIcRckX8geqVYLDS4v1kt5GzgeZHPui66Ft8nsW4/DCpWa2obFv1NN273g/UNuiCznLDTaHODgASGktgCZItvvF+yY5vmD6dRvyTDNi6LQeHCON7JOcXqk1GAm7S5ovebxyYB33ACZC6QuSBcPQdVNm63vgESRcAS4kHoZM7krQZgxlLQLadQnTIDiSWguPJuZ8lXhKAoUqrp1uBhgH5y8CCLWkBCEGu5rnmPkwS3YWfcAD/i0Ge5RXb/RVUi7F1ms1kagCal9wYALA21pdMRw3pKEyn6KjzZ1R/wAwCPpY0gfL1ebwI5CLdIY8PBLHOtAG7Ze0D/6Jb5W5JXWFw2trajDAGojkAlxAJnnwAq/oEEweALnvEfUN+TAgX4vv5JhRzVuC1NIDqpGq35WiwB36fdW5HX0VHgwDp2+1vW/qsFnAJe8k+Iuufe89JQqPN0+i3LitD7FZt8+p4nuM7BsBo5iRf7JrULauCD+joIA6GOTdY3BOANruIi2w4W1pUgzAlpNnGfPa/kY+6PLBRqvyDik5XYvyZrJlxBJ4Ow+1yisOx7qxDXeDawaJ84lCYei8s8AERzb1HUp5kNANAJsTuOUEzV46V2zUZPgwwABOGuQuDaIXVZ6R0a+2XVagKGcVS6ouPmqmGo0NaL5AV4byN0vw9VHUnIltCHofZbmsw19jsD1TZY8hN8nzH8jztsT07rVhzf8AMjFm8evlE83+IMQ0G/CCyI66hcHC3DYJ9TMpL8Q40udHf3Tj4YY6w8G2zAB6HlZktWGw/MX6yQSYFj6dUjiSCw2aepvHUeRT7NXhjSXTBBBA5m2x/RKcLhGkABwtzwd90N6stAeZ6hTLWtDgLR5kEHrFj7pbRoRVaWgSCLGdwIIPS/8ALpzjMQA4sab7HwzPQb9wlR1fMtA7NjqTe0jb7IoPWyS/QZimH5btLgHBosRMReBG4gls73UyumXgvpgE6iI4kNAaXH/9h0uqWOEl28uBcJcC0Am4A7kFWUtI8AIu+SQfC4TE25ggkbSmIW+wrGDTTffVGoAC0TpOuL7OBPlZTA1W4X5VCC62qpzqcRLYG5F+O0ISk1ocDTOoxLibSdGkj9ft5p3lGW/Ne59V2kuH1MP0HgDS0gACN/srsFolTBhztfynAHwg/TNhdIM0+F265e4N1bHjfafzcrcUaI0aGtcHMtrAazykC5B6rM53QfUaRFxwJ0uIO+4g33CkU09MjdrYHhspw9JuwcRwDAn2v6ofH/iQNmj8uoeiUtp1Ni507Rc+n8Kb5dlRjU6d9rX87qNO7bLTVUkGYDTEbdgDJP8A7cLRYGg0ABoAjoAfulgwoiGgau02HtE90zyyw2/X+yGTNGGI3Y6Aqaz191qmoUlmpaK3PXwLmF0CoEpBeHfY9kbh6iUGpx1RmHKJdAuI4YZXwiFVRer3Kdg1R5nmeDYX6kRkVdofBbGnZwkO8j2VeOb+JbYBG5RlZI+a+w/KP6vTlRdGVK2kizNZd+cby08Ef0n15QNLDu36dxb2t9k1xlOW3Ib5cDoeqFqUfw4Mnk8e3RLlKtB8KAH0A6oHuaARImImP18+yAxLhJAgGQP3mE5w9NpEAmw/Mb/fzKQYslrjqFpj/CKPYLO2ESeo3O1v5+iFZQ1PcQYFhp/9ub9gVV/uoJ1EQRfve48h/N0zpUooiod3lpgbwQNIABmYE+qZVAWfcPiQ2Igy2dIIkjbc8eHfmE1o16gefl2gHUCRcd+vuklEEw7QBEh2oAkNA/LG9+/VE0NTnT43aSQTMDzj9+h7IZEWwnMWVg8Pe+W2giw2uC6PCRtv7IynUDvpouki7zIaY2IO3UTuuGYx+nS5umSII8Qngn9JX016lIyDom5iPlvHWD4UUZWDKNC3NME6nDmj6oIAcSZm4ABNt+YCvwOK0t8JdNvCTbyFt+ysfijWadDCdXAsPMOmCOwVeX0HtkVGFonwg7D7EhHetg0PcAw1Gyd46umxmx2V9IwS0kT7pc+tW+lsaZ4kmOupMMLhhEz4u6WzTjbReXLlxULSOFQ+pCEf2fKroSrHZu1h0ggu6dO5QGd55u2lvy7p5dSsZhazg86jJm5N5RqFqy45I8uJ6PgMVO6eYZ+ywGW4txcGtuVsssov/MRKFmlxRosOEUUJhbbopxURna2YSlQZVqgQdLfG/vGzPUpxXxE72AsANgOgSnCYga3NH5o9x/lEvdwgk2V4sVTf2CVKha86THpM+diu6DCbuM3sP3UxZ0jwjxck3hU4YuEARPPlv6KqsmWP2E1vCQeBzJn7JPmtHX4h/wBf5Th2MZcOO1z2/wC0CarDJ9I/b7o43ZkkmYl7A6sym/wtJuf6jvBPotPi6DnwAPp2356RHHKcZX8L08TUFpA37f8Aa9Kwfw/Tpshrf5+60Vz6M7lw7PIsHhLkw4dJmwG0bWnr1TUAwJjz58jyF6hhspbeQlmafDTTJbvvIsZ69CqngdWSOdWYTQQIvpPI4UrUncHpFvC49exhHYvL6lIxMg7diOD97LiiwOBH2m3mOn6grOoNPY/la0I6ovLtTHCY0ki9rQN/VVUMUHCC2SLTJn1/gTfGYQEWHj6O3MDccT5boDDUQHakdjcUL3QZgGHkk+lx0jqEw+bA3KG/3HeR3VGKxgAlxAjc9R/dCP4hT8TEklZrN81L/AwwOT17BAY7ODVnTq0DfqRe/khBiHAzoBb1N480aj+RM8n0gmhhdIkiRzz6pDjaJbVhtw7ZarA5k02cB6CyuwGSMc8Om02FueiJZK7BjB2qCfhfL9DQT9Ruf7LZYQILA4UNhOKFNLezd0i+mFKjl20qmoVTFmRpANdEX6rp+PZqjnqN/bn0Q2KaS8AeqAr4A6wRaOSov2YlJx6HwY0XkGdhH36hC1Q2DB8+/T9D7JZUzAsOktJdxeAfMf8Aa7wmIJB1aQSdthH/AFCKgnlkzp2HMdyZPkOPc/ZCtpQxxP5XaupNrxCY1RLdTiIIFh/O6Hr04jaCLCEDlsu3JbNb/p2G0sO6q8hoc4wXH8o6zzMrSj4tw4P/AJAYEyLheXVq0tYzxO0tsxs6W+fU73TLA0XQB8ncgXB25XSwx0c3NL5M9Ro51Sc2Q8cb2381d88OFl5v8QYhraQBbEni2yVYL4iq4cjQ7WyRLXTsTFuiPIvoXB2bv4oaNBPXf9ZHfdYXEVC0zMEGD0I/q/nnwmXxh8UU/k0nNJPzC6AN/A06gfJedY34ocQ12ncEETtBMT3sfSFklBtnQwyjGOzZVsYfzXEwerXcEH7qmrU1SfzDcf1f8gsh/wDkLiGkgAObpfyQJLWvH/qQPP1Qj8wqn85DmHS4XALeLj2nyQepj/fBdGsxeaMptJcdulys4cwGLcRUJYwXAH/9K2oA5hIEmJI5d3tz1SOozQ5rmzB26qRgv9KyZm/6NXlAosaSK43gaWkjrBmyPp0Wv8VMtn/gbOHWFk6OJPyzqE+IQRYxypQxHy7sMReb7nyVOIKZpn5d4vxGloP5mi1+bWK0eXZbpjY2FxsspkOYV3G7S5pN5Fj+091t8BWvsWzwUuSp0bcEXVjHD0UextlRTV2pQKTOiYQ73L7UqKpt0PYmTozdIscA6bqjEVA42vHHVUUqRbsisK2D5qjKyjFSb6WtMc7oDCthxcb2O/t+6bYkjm6DDm9BdWmQuJ1NmNlfRwxeQOpF11h6dv5CbZRh/HJ/KJ9TYfv7IYrlJIJuotn3BZcGhwAiCBbk7knqnOCw8EW7yiMPhgAJ5v7plhsML+y6sGcyQkzmmCQ0tkReRI/lljc6ydrXg0t/qc2eLxp9QvQcXSGp0+izGb0Zqk7GIBjY/uP7IW7YSVI85zZmoiCQxoc6P6S4Q7y+lZyhhvw4v9RI8y0A+th7LU5zVawvtHzHG3/HkD1lLcOyWmNmugd4Eg+5WdzezYoLQqfhy3Q13III8yf0n7K+lQOppeQNLdL+7Yhrj7RPYI/E4bSA5w3bYd3EkntuqqzDr1cO0tPkR+xupzsnrSLcrwhpvN9QPiDhcG1nD2RFOkwybaHbDlj/AOxnZU5fUuQRYE6Tt6I/C5aXG/0m+nvvPugb/I2GNy1FC3DYBzjpZBFwZtC02TfDbGwXDUe+3smGAy4N2CeYejCC2zbHFGBXh8KBsLIxlILsNhfS4KgrO2GLL659lQai5+ZdCymdkppk+D1GTsP1QGGolzgBytVhKIY0AJ+HHbtnO8nLWkeXYsxYbqltXRvclPcwy2CTCTV8PclZW6CjsofW1eEcoihg2qnCYRxMgeqaMoEC4V1olqzllIjum2T05JdO5uP0/UpaAtRl+H0hgjYCfPcz6lM8dfKwMz+Iwo0/sjKDLT6oaijnDwnyXQgYZCx/J80jx7ZYXcCT6Cf7J1inaWkpFmdX8A9xHvZKbrY2Ctnkmch1epMbGPSVe3CmnRBm5efUAC/3+y0NHL5n1XzGYLwgHYAD7rHzvRu4oQPpOe0l24MegAhWDC/h35cD9k4fgrR6ql9GGnzVcrCStgWCwcuJ6mfdabA4WIQeAo7JzQcB5ouzoRgoxpBlCgArXVANkE/F90M6qTwVdgNfkYPrLn5yW1cRG65GKCFg2MHVrruib/ogGvlPckwZcQ5wsPuijG2Jy5VGI9yvDaGydymIKoaVaFugq0caTbdsHxmCDkoq5I0rSPaqHsWaWNDozYlbgGtEAKirhU6fTVL6SBoOzP8A+18Qnab+XKfYYyC7qhsRRMGB28pRlIQAmYo0gMjvQXQ4ROKfDQq8O1c443jstXURHbFeaP8AAB1/us5n+KFOk0OteB5AWlP8zd4mt/lv8rFfHOJ/EpsGwaSfUx+xWeeos04l8gWhjGmLi5hEOqgg+aQCgQZGyvBMFZqRschwXj+dkDXAIEdUCKhHuCPaCEVRePv+yviXCSUkGYdwARopHkxPHKFwdCXTw25/YJiw8oUrNk570d0qDWhV16wagczzRtMS4x/NgFjc6zirVA+XLWl2n/kf7JsTNkkl2PMzzdusiREX80JhMxDjAMpC7KbgGJm+p0b9J3XdF3yasXI2MAx2cJUaT6Fe5rR6ZkWHaYLr9uFr8ObWWGyDGWE+45WywVSVMMldGbMm9sYtKsaVSxWNK1oysNcFW5qucuCFUkRMHc1VOaiSFW4JLQxMDrflHUz7bK5rUPRfqe48NsPRF090cUC2FYdqGxBl384RjBAS+odz2TZ6SQERViHTUnoL/wDS83+Ka2rEPv8ATDftP7r0Mn6nd15VmVaTWqT+efc2WbN0ka8H8mwqgeP8Itl9/ZK8FigYa7Y7HomtCZg8c9Vn6HvZy6io2miSFA1GmC2G4bENFPTeZ919NY8IdjEUxiJIr2S6Euc4Xw63CY2HU/wJPg5fpOkASd+vQraYnD6mGeizOJoeGNiHSP8A5iD91UtOiJ2hbgKbv9wHVd2PJIN9rfuvmZYU/OqVDIAc0wLiHfuOVbinvFdzjs9hi1tUAGPOEa2gPllzZ1HxOaZ+pomfUfqrbp2CO8DUDAIEAgG23otnlLpaFhMoqfMIcLAwCOAdvblbbJpEg8beSXj1MmTcR0wqxqqYVa1bUY2MSuSoojaKRwQqqmxUUS2gkLsAzS3zMo6huooritkfQVUMNS7EP8JP8sooin2VEz+Y1C2g93Ok+5sP1XkOKqf+Vp5j7L6okzVyNGN1ErymnYzeNh17BOcLWFiHHuDuFFEqStjU6Q2ouBFkQwL4ohiSTCKbUVTaoompANhVNqW5jggKjXjaDI9N1FFU1opPYmzVjaZpl1wXT5Tx5Rf0TStgRUpniRAjcyvqiU10HZV8NYE0hDgZ2K3WApQFFEyMfk2Kk9BrVa0qKLQhDZ//2Q=="/>
          <p:cNvSpPr>
            <a:spLocks noChangeAspect="1" noChangeArrowheads="1"/>
          </p:cNvSpPr>
          <p:nvPr/>
        </p:nvSpPr>
        <p:spPr bwMode="auto">
          <a:xfrm>
            <a:off x="155575" y="-1889125"/>
            <a:ext cx="285750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avoision.com/portnoy/images/2011/may/bunnyMedicin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051" y="2557929"/>
            <a:ext cx="3758005" cy="2505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08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Administering Topical Medications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Applied to the </a:t>
            </a:r>
            <a:r>
              <a:rPr lang="en-US" sz="3200" b="1" u="sng" dirty="0" smtClean="0">
                <a:solidFill>
                  <a:srgbClr val="FF0000"/>
                </a:solidFill>
              </a:rPr>
              <a:t>skin</a:t>
            </a:r>
          </a:p>
          <a:p>
            <a:r>
              <a:rPr lang="en-US" sz="3200" dirty="0" smtClean="0"/>
              <a:t>Antiseptics, flea and tick preventions, and wound treatments</a:t>
            </a:r>
            <a:endParaRPr lang="en-US" sz="3200" dirty="0"/>
          </a:p>
        </p:txBody>
      </p:sp>
      <p:pic>
        <p:nvPicPr>
          <p:cNvPr id="3076" name="Picture 4" descr="http://www.drernieward.com/wp-content/uploads/2012/04/topical_fl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082" y="3772524"/>
            <a:ext cx="3937298" cy="29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41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Administering Ophthalmic Medications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Applied to the </a:t>
            </a:r>
            <a:r>
              <a:rPr lang="en-US" sz="3200" b="1" u="sng" dirty="0" smtClean="0">
                <a:solidFill>
                  <a:srgbClr val="FF0000"/>
                </a:solidFill>
              </a:rPr>
              <a:t>eyes</a:t>
            </a:r>
          </a:p>
          <a:p>
            <a:r>
              <a:rPr lang="en-US" sz="3200" dirty="0" smtClean="0"/>
              <a:t>To treat eye conditions</a:t>
            </a:r>
          </a:p>
          <a:p>
            <a:r>
              <a:rPr lang="en-US" sz="3200" dirty="0" smtClean="0"/>
              <a:t>Used to protect eyes during bathing</a:t>
            </a:r>
          </a:p>
          <a:p>
            <a:r>
              <a:rPr lang="en-US" sz="3200" dirty="0" smtClean="0"/>
              <a:t>Must be kept sterile</a:t>
            </a:r>
          </a:p>
          <a:p>
            <a:r>
              <a:rPr lang="en-US" sz="3200" b="1" u="sng" dirty="0" smtClean="0">
                <a:solidFill>
                  <a:srgbClr val="FF0000"/>
                </a:solidFill>
              </a:rPr>
              <a:t>Liquid</a:t>
            </a:r>
            <a:r>
              <a:rPr lang="en-US" sz="3200" dirty="0" smtClean="0"/>
              <a:t> or </a:t>
            </a:r>
            <a:r>
              <a:rPr lang="en-US" sz="3200" b="1" u="sng" dirty="0" smtClean="0">
                <a:solidFill>
                  <a:srgbClr val="FF0000"/>
                </a:solidFill>
              </a:rPr>
              <a:t>ointment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4" name="AutoShape 2" descr="data:image/jpeg;base64,/9j/4AAQSkZJRgABAQAAAQABAAD/2wCEAAkGBhQRERUTEhQUFRUVGBQXFRUXFhcVFBcVFhQVFhQUGhUXHCYfFxklHBQUHy8gJScpLC0sGB4xNTAqNSYrLCkBCQoKDgwOGg8PGiwgHyQsLCwsNCwpLCwsLCwpLCwsLCwsLCksLCwsLCwsLCwsLCksLCwsKSwsKSwsLCwsLCwsLP/AABEIAJYAyAMBIgACEQEDEQH/xAAcAAABBQEBAQAAAAAAAAAAAAAGAgMEBQcAAQj/xAA7EAABAwEFBQYFAwQBBQEAAAABAAIRAwQFEiExBkFRYXETIoGRsfAHQqHB0TJi4SNScvEUM4KSssIV/8QAGgEAAgMBAQAAAAAAAAAAAAAAAwQAAQIFBv/EACQRAAICAgICAwADAQAAAAAAAAABAhEDIRIxBEETIjJRYXEU/9oADAMBAAIRAxEAPwDOazcx0CSwZhOOdMcl5CMYOra+Xous4zd/iV5hSqToOmoIULCnYH5/H1CMqze47oUG7AnvPHX/AOUdMszqgc1jS52F2QzOi2ujD7IN5DuP98ENVgii8mw14PDx3IZrBUzcRoBONCSAnGhUaFNCdaEhqdarIKaE40JLU41QgpoTF43iygwveegGpPAKsv3aZlnaQ2HVOG4dfwgO33pUrHG9xcT5DkBuVOVEJ197WVrQcAOBh+RuRI/c7U/QJiz2c6fz5Aapi77JnJGfuFbdhETlvQPkVhPjdCg2A+WHCRkIM6bgqy7KppVG1Mxhe13gDmPKVZOqZQJ8VCrHCW8itcrM8aNbAXoaoVxW0VqDH8RB6jI/UKxAR07BDZYkPpqRCS5qsogVaa5SKjVysoy2F7C9C9hBNCV5CUUbfD/ZDtnCvVHcB7gOhI+Y8lUpUrCwg5OkL2C2btABqFgaH/pDjBiBmRGWmi1jZa5jSLnvgkw1sTkNXa848lGtFHs2At1H4zXWHaV2GGsc7lEZ7+8g/K+mMy8dNXBFnfezNK0tM9x5EY26+I+ZZrtBsVaLMC4jHTGr2bhzbqPRaa2+WuEFrmu/tOY/8hkh6ltMaj3PL3NZmGRqYP6iDlHJFhyl1szi8bJkul0ZgEtq0u8NiKNspirRilUOcgf0nniW/LPEeRQJf1zPsTsNaAIkPOTSNDBPvMLSkmLtNdkRqcah28drKbO7S/qu6wwdXb/BVr9rLRu7EdAXepV8kUGr6waC5xDQNSTAHihq+tqzhikCAfmOTj04D69FT1K9WuQazy4DPDo0c8I1Tdcg/q03D7wqbKKsU31DJnNT7NdZ1IU2yVGkHLdCtLHYsUTvSWbI1pDuHEntkOjZsOZSKmcuUm8ra11TC39LNT9hxKZf3TMZkd0ct580KFp2HyVVEepUjr6KJUb06+q6o/OBmd55/lOFkN0zI3E5c5TsUISYYbAXrjpupEAYDIjeHEn19UXBBHw8gdrx7nl3vwjQOTEegLHEkrzEvC5aMiXhcvHFcoQy5rZE7l4U5SMtd1SChmi42a2bfa6gB7rARiP2C2m77CKLA1oBDQBAyyHBDuydkaym2IEgeiL2tGocNNN30Sbk5M6MIqCpFbbbwxd0gsETidpl8o/d+Eq3WtlOmMGuQb1OiXeMYSHN4cwfFVVhsAxBgkwSSSZAA0DeAQ7aYwuJeWKjI72p1P2VXe9zUmuxuc4U26sGrjuaDuklXtWGNnSBms52n2xY0ipiljSRTG+o4ZF4H9o0B68kWE5R0jOPLKDtOgrbt22xNb/zKfYsJAFRjg9oxEwHMGenAHRQr72hue92djUtVJrwSWPd3C0tJzBqANIOsTmD5YptXfla1vb2jsgJawaNnjxdEKBdF1uqVGtb+p5DW/5H1yB8kVJ+znZXG210E202w9axOxVKLXUnHuV2OLqDp/T/AIk6wfCUN1qpGTQB0CevSpVozZTWc6kCHmmHksDx+wZNPLdKhOc5x8MloGmmrQ0+u4O/UfsvHNLjxUkUJU6zWQAAneoWOXVSiJHX6q6r1iBDcoy89U3dV2OqEYcoiP8AaLaGz7BBIEDWUllrkP4m+IDXZYHFzhEkEEj9u8/RIvA4QWj9UZv3CcyB9Ai+2MZRFQjuh0STrEQGjyKC7Vae0JAAjSfDP0VYnzlromWox/siUWAZjMzl79T1S6b5DjvJ8OJ18PJevcAwDPCPAk/NHH+VEpPc9zabZAyE745J2xIONh6EMqPj9TgAeIaNfMlFAcq26aWCk1sQAMgpuJHiqQNj2JJLk2XJJetGRbnr1MOeuVkM8s/z+CaqPgJyz6u6Ji0jJBZaNR2At+OgyczH8I87YRoJWV/DmvFFvIn6ErTqFWQkHqTOktpMZqF1R2EZAa8B+SrKy2UUxkM+P8pFls8ZqVVeA1T+zUn6QG/Ea/exszxnJGcaxkDnumQPFfP1e1ve7E4knroNwHABav8AFdziGtk9/UcGtOQ8Tn4BZbabNCPijqxXM90eWZ+ek/hWjLMXtBZiB4g4Y8dZTF1XWXGTkFf9jhADQDHHXRHSF2yhfd2ET5rylaWNzV0+gDMiN8SoYuym4kZg/dSirILG43ZeHREGz13Or1ezIyER0++9S9m9h6lcOezDgbl2ji7DPANaCSje69m69lbiwscDM1KfeEbjGoOqDllUWMYsTbTa0Kuy420QA4wRv99FKtr2sYTw9heWGoXHMkj6IW26v4gihSIxO/VvjmSufFc9Idk+PYM7SX4bQ/CxvdbMb56pix3UG5OgkiYnRp3HcCfSVIsN3CQNWtPfPEgEkTwyRDsvs4bc4ky1hccR+ZwGQa08ANTzTqSh9UKbn9gKFgqVq/Z0W43vyB+VoGv+IG8opsGzTaNWB3sAa0u3OeB3yOUn6LR6tz0LDQeKFMNMHE7V7o4u1PTRB9AQ0TrqepRcb5SMzjxir9j4KViTWJe4k0Liy5JLknEvCVCj1zlybc5eKEAOge/4FN1hklUz32+K6tvQiIK/h67+nHBzvytXu5uQWSfD6cLh+8/ZbDdbQWiEjJfdnSi/oixpDJeVTAXrjCi260d07/TzWjHbMm+JltAtFMES0h4J4HI+eSFKl2McZkdJj6oj+KDZoNfv7eB07MjLlIWettbt07kfE/rQvlX2sKgxrQGyOHJLqMUC4WmvUaxxy05jifuie33J2TQ6Z3bid8xGm5aeSKdMH8batA9UJA6phtmdIgZ9fwrQNnhy9+KILgusOd3o4668QPAlXN0rKgrdE7Z2016NJrWQWncO4TOcDieR1Wg3E6KWcguMkblTCwNw5REaRl5JNnqVKB+Z9Plm9vhq4fUc0qvInx4Po6zmpQUCXe9znvPpABxBxDQHmeB5rFb3NVld/aNLapdhEj6jj1W/3fbW1Wy0hwO9Rb0uJlYd5jHgaSASOYOoVRqL5IBP7aZm2zuzDqjQxoyzxvOgxa9TGKAOK0y67tp2emGMbDRA55e9FU0an/HAZ2eFsnMK4p1C+I0VRZqSSVFVte/DReeUeeX3QPKLdtq0U8PEgfVB8prB7YtmekOSuxJErzEmRYXiSS5ILl4XKEPXOXJpzlyhAInMdUuvqU08/ZO2jVCIEvw4zc8fu+wWxXYIaFkHwyp9+oeY9FsViOQSUv0zoR/CJL6sSSq6rXxNc7IhsmPlEcf7nclOtLsslU1auCz1J+UOPOB3wfVQiRl/xftOEWejMuOOo7rJDcv+4+SzeTB+qJNqrT/y3urk6/pB3MGTenHxQ06zOCYjGkKylbCnYSC84okeemgWk4g9gESCPHMLDrNan0XhzTBCMbu+IQbk5sb9UpmxTcuSGsWSKjTJlssTqbsyQJiePP3oiTZZjYEGXEweQ3QeOSELz2lbWOU5DSctSr3ZK1Ny70cvvHQlEcnw2CUVz0aI/wDTx03hVFtvTCS1pJ3ZZ+CZqWsOIGLQyM+XonGUmjNKsZRX/wD61Wyk2hxDacjtWF0EgkDtBuDhIy3iVolgt7agBG9Yp8QLeX0Xsb+kFrepObj4AR4laHsLeQrWSi/LFgaHDTvAAHMehRoqlZlyTdBPb6AflCiUG9nkpxTFdkrTIn6AzaquXnkI9UP4kR7TWQBriNyGMSY8Z6YDyVtD7avESkPcNybxLwuTQoKLkkuSS5ILlCCnOXibc5coQDX6J2qcgeSZLk4491qGQLfhrIdUO6Rn4BanRtpgQPv4oa2XsTaVBjKcEQHF2Wc5lx46lXtIGOk5zwW140bt7O5gwLguROdaXExzjIeWqjOJMyQQRBEag8vNOP8AwffJMuGcZb0T4YfwGWKD9GW3x8PbRSdFCKtPOWyGuDf7SDrlvCoKdlwg03iC2RBEHiNeq2+q7KRu9xPigH4l3f2lA1mZPpwXH+5mhnjGvgsyhW0c/P4iSbgZ/et0ZYmDw+6oC0gqws95PB1P2UyrQa+HAROv+kB7OenRU0KbiQBruRZcj3UtddI5cVXWOkB7HuVMpVffiq4Jl82gzu28mg65xGg8JlXVS0SJGeR371l7bVgcDJ1/lGl2WzHRmdx16JTLjGseSyivUY6bidS57j/6hE/w9vTBSpO+R7cDuVSn3fqB9EN1mS1w5flVOye0rbLUfQr/APSc6QZjC7jO7ruKK4/RGYyXJpn0LTtMjJOESJQddF+EYRiD6bowPBE8mujIHpkfoiQ2iQhsIkUG0LpDggay2jGXNwuBbMkjKBvnhCNr70KG33ZiaMgYIcWnQlpnDIzAOmRCmLJwezeXHzjr0Q4Ou7iklyr7hrkV3NE4c5bJLYB3E6Ijq2YTpI1B4g6LoxqWkCx+L8kbiyrLkguVg+xDh5ackwbGN8x7la4Mj8LIQnOXKVXsQGYzC5VxZn/kyIBxA5rx70kFJq6IIqbHszWJoUnE6tafEtCIW6Dw56hBmw1vx2WmOADDkdQSPwidtU6Hw/0nOz0OBcoImNeI3k6eHVeYzw4fQpgP3eCWKp8/eisYcR0CW6CP5k6oK2zOGyWgad3jxICMO1OkET+fqhXbegX2Ss0NzwEtPNveInoFiXTFsqfF/wCGNYYUmna4URtQELwuShwC0Fq80ttcBVXawM0gWySrsqiztVeYRDs7eGWEmYBQ9ROIT5b1JstbC73xWZRsuMqYRUDr73Kgv+4C7vs13hW1hr4gSNJ9ApWJXFfWi29lHsVtIaDjQqmGHIToOLfuOC1e4Nog9uBx77fqNzljt/XE4nGwTxCg3Xe1Sk4NL3Nj9JM93lxA+iFKAaGSuzfLWWvCgVWBo3RBOZjIDigeybZ1Gsl4DwI7zeekkZbjwTVr2mq2qKdMFoJEkkAyOJOka5ISxb2MfImtFnszYy6pVqatIMbtXbxx7p8lf4DDeIke/NJupjaVIMxYnfM7iY9NydrPnTODp4BM4XeWxrxVWiPVGUjcc+hTbwD4/Q8U5i1+vnyUYuyI4CQnjoNHlQjTLkFyZquyDuET0IXKrM8V7M8BTVW0DQZn0UZ1cu5BeBIuR5lRNc2IIFlpxkS2Y4kZ+uaJKLpHLcT5flBWxlvBsrWzuI4aO0RW215ANPmBOm5PLo9B47uCotaeg/16apwP8eXqq6m9x3x08vNSA8cfcKxqh7HxmdVEt9mD2kcRBG47j6qU5sg+/Mph4l2WWnuPBQxJWjB9qdn3WGuaZzY6XU3ftnQ8xl9FUdpwWx7e3F/yLKYBLmS+mdMwMx0IH0CxXRKTjxZ5/wAjF8c6XQt9RNyvYSUMXJ1jteHJW7CC2eSGwVaWGrI10yWkymEdyVP6fifsrDGqC46hDnt3DDH3+yuA9aRCRjVHfNxdocTInhxVrjXY1HsgL3Q19G0MbUL2Nc4NJaY1yBnTIlH77vdTnLG3oMQ4yBr4IT2go4qcjUIz2cvhtps7XyC4ANqA6h4ET45HxVxinpnR8PhK4y79DFIQJpuI5TIVtZapNJs6mZPHM/wq+8rCHS5hLXaZbzukb1IdWwtDZ/SABpqBmfNax4+ErHscOEhypVnl7lMOqZ6f7TdatA5+fsp2lSgAk5lGDvJR7Spcf4kcV4nmN8l6tUCq+zI4XErly5pwgz2Aa4tqEnutcIHMjPotAoOEwOgnjE+X4XLk9j/KOz4n4JdPIcdTw0yUhunCc/X8LlyIdC9Dodl73pDzAJ95rlyhllfeNaWuBAz9josEvmyilXqsGjXuA6TkuXIGbpHJ89KkyIF6AuXJc5QkhTLtf3o4rlytELewVP6zh1+xVtiXLltEPcS7EuXKEEVW4gQd6HaF4VLHVJpOiciDm0jgRvXLlT1s1FtO0WQ2/r5d2n5R5Rooztsq5JPcz5H8rlyr5JfyF+ab9hXsy99WmKlRwJce6AIDQD6ojBgDnvXLk1Do6WP8oRUOEZz4fRcuXLbDI//Z"/>
          <p:cNvSpPr>
            <a:spLocks noChangeAspect="1" noChangeArrowheads="1"/>
          </p:cNvSpPr>
          <p:nvPr/>
        </p:nvSpPr>
        <p:spPr bwMode="auto">
          <a:xfrm>
            <a:off x="155575" y="-852488"/>
            <a:ext cx="238125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://www.petprescription.co.uk/userfiles/images/eyesh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642" y="2049331"/>
            <a:ext cx="3372523" cy="449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59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Administering Injections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Veterinary practice acts in some states may allow the veterinary assistant to perform the following injections</a:t>
            </a:r>
          </a:p>
          <a:p>
            <a:pPr lvl="1"/>
            <a:r>
              <a:rPr lang="en-US" sz="3200" b="1" u="sng" dirty="0" smtClean="0">
                <a:solidFill>
                  <a:srgbClr val="FF0000"/>
                </a:solidFill>
              </a:rPr>
              <a:t>Subcutaneous</a:t>
            </a:r>
          </a:p>
          <a:p>
            <a:pPr lvl="2"/>
            <a:r>
              <a:rPr lang="en-US" sz="2400" dirty="0" smtClean="0"/>
              <a:t>Administered under the skin</a:t>
            </a:r>
          </a:p>
          <a:p>
            <a:pPr lvl="1"/>
            <a:r>
              <a:rPr lang="en-US" sz="3200" b="1" u="sng" dirty="0" smtClean="0">
                <a:solidFill>
                  <a:srgbClr val="FF0000"/>
                </a:solidFill>
              </a:rPr>
              <a:t>Intranasal</a:t>
            </a:r>
          </a:p>
          <a:p>
            <a:pPr lvl="2"/>
            <a:r>
              <a:rPr lang="en-US" sz="2400" dirty="0" smtClean="0"/>
              <a:t>Administered into the nose</a:t>
            </a:r>
          </a:p>
          <a:p>
            <a:pPr lvl="1"/>
            <a:r>
              <a:rPr lang="en-US" sz="3200" b="1" u="sng" dirty="0" smtClean="0">
                <a:solidFill>
                  <a:srgbClr val="FF0000"/>
                </a:solidFill>
              </a:rPr>
              <a:t>Intramuscular</a:t>
            </a:r>
          </a:p>
          <a:p>
            <a:pPr lvl="2"/>
            <a:r>
              <a:rPr lang="en-US" sz="2400" dirty="0" smtClean="0"/>
              <a:t>Administered into muscle</a:t>
            </a:r>
            <a:endParaRPr lang="en-US" sz="2400" dirty="0"/>
          </a:p>
        </p:txBody>
      </p:sp>
      <p:sp>
        <p:nvSpPr>
          <p:cNvPr id="4" name="AutoShape 2" descr="data:image/jpeg;base64,/9j/4AAQSkZJRgABAQAAAQABAAD/2wCEAAkGBxQTEhQUEhQUFBUVFBQVFRUUFBUVFBQUFBQWFhQUFBUYHCggGBolHBQVITEhJSkrLi4uFx8zODMsNygtLisBCgoKDg0OGhAQGiwcHyQsLCwsLCwsLCwsLCwsLCwsLCwsLCwsLCwsLCwsLCwsLCwsLCwsLCwsLCwsLCwsLCwsN//AABEIALUA8AMBIgACEQEDEQH/xAAcAAACAwEBAQEAAAAAAAAAAAADBAIFBgEABwj/xAA6EAABBAAEBAQEBQMDBAMAAAABAAIDEQQhMUEFElFhInGBkQYTMrFCUqHR8BTB4WJy8SMzQ1MHFRb/xAAZAQADAQEBAAAAAAAAAAAAAAAAAQIDBAX/xAAjEQACAgICAwACAwAAAAAAAAAAAQIRITEDEgRBURMiMjNh/9oADAMBAAIRAxEAPwCqMAeKIv0S8nw7u3MflcLHp0VphmZ5K6w7ABZyAGZXlJ3s9aRnuGRkO5HNLSGjyrt7LUYOAAJLBgPc6Q76f7RonZJKCyr9rNG8UEeULl5kMTdUaJy0jkmmgkbaVhgt/RJk1orLCx03uc11cEe0jn55VE45qgWo5Ci8L0TzxV4QuVMPCJhoLKQz2GgRpzQTXJQVXxCVKhFZi5LSLyjTOSz0maJAy7NeJXAM1FxUMohKrPgMmZCqnlNcHkp6S2KWix+JpKjrqsjI7JX3xY80KWfOiyWZs1WIICF4leUXFbEg3lSYFEBFaEgOFCkRnBAlQgZV492aAxexTrcuxhDJR9Ew0FIfEn8xEYOWrup6N7KzlIiYXHN34R32VPgrILnfUTZ815d4PTiryWETqAC5LJaXdJ6obZCSsy6Gf5km8O6hv5JNppPx6+yuIpPA/wAKh53AffLXQK3e2jRyI1CLwbA1FzEZuz8hsmJKya/TZ+7ezhuO69Tx11ieXzy7SEQEN4TD2Vr/ADugOC3MAUcdlWcENLmEw+6PK6ggYnipKCoMXIrHHSqmnckCFXob0blQJikywNobypoT1DLBuRsA+nhAK7AacEgZf8RjDm5hZPEtorS4iXwLNYk5oYoCxQnlFchILOsCIAuNCmAgCLkpiDQKbeq3iUlNKESyoe63IrHJKM2rHDYfqgk+nMbzkkjLMDySlUKr/KsIXUa2/RK4iLxWNP7ryXo9f2JzlDYaRp47XooOqEhs7GVccHi53ho659gNVWfKJyC1Xw9gRGx1/Uaz6dlrGHswnLBp8q8Og26JPGMcQeSubbm0PZKDFkHLUfr2VkxweLbruNwvQg7VnnzVOitgJ5A17OW8ywEEtP8ApK5BCCdQf5v3TGNlAaSdViPiX4g/p5YWR5vkcDIBq2JpBvsStkzJo35FBVuMlS3CviKPFNc6O+UPIbYzIG/39kPGSpiEcS9IuR5XWh0kUAekpXJmeRKFSykRQnoxQXKSwZUWHNSKhukDH5ZPCqWdWL3ZKtmKAQu5caF1ykAkUdCIAotCmUABkKpuLZ5K3mKpsY63KkJi+GgpWMTUCFicjakKjfNbnkpBpIo+iTbONeqO/Fir/Xdeakenk7LGAh9EKbFXrtulDiuZw5c6zRQmzR8NiaPEQCdldQv5RZ3P2Wc4fNRBJs/ZWTXGZ3Iz6W/9x40F/hB6raKbwjnm+uWP4XxAu/MSfTZNRh1200ev9j2Uo4dKTkUVL0Yx6qjgk7dmI+MPis4Zpa+Nz5jm0crvl56F79Mui+UcOlxOIxJLeZ80mTnVfKDkT0ApfoTjXDosRGYpgXMOtGj6HZVOB4DBhW8uHHKDrzZuB7u/EhKiZZEuEcEbAxjGfhFZH3s7lTxL1cQhp+k2RtpfcdVX8Tgtpc2uYDc0D2KM7BUVZQZnqkj+JyyQsljAINODgQR5dlrov6ZzA5w5bzBDtvJc78iK9HR+CSKBwtQIWkl4NG8XC++xNj9wqTF4J8bqc0j0NHuDuqhyxnpicGtijkByZkYa0Psl3NPQ+xTtBQIoSbbhnnRp9RS6eGyflKh8kVtldWxWR2SRkKs8RgpALLHV1rJV7oTsD7I7L0wSYvSkAuhq6qAkwLzlNrVF5QApiDSp3Zm1Y8QfQVbAUxMcgammIEITLQgCww+M/wCEw7FUP7Iv/wCBxYdQfER5kfpSu+G/Aha4GeTnH5WWM+5XKvHn8Ot+VAyOKxV/Ua7fuuYfGvNNhjc49mk3+i+ixfBkH/r0JzJVzguDRx/S2lsvG+s55eT8RjOCfDM7yHTu+WN2NPjI7n8K2+GwjWNDWNDWjYf36lNiEAZCl0NW8IRhownySnsixi651Lxcl5ZFZBCeVVWJmR8RKq2VyYEHPN5Gjsq4fFMUsjopGuIZVvj+l53DunmlPiHiXI3kb9RsHtewWY4bI5pcBm39SXLi5vIccROni4FLMhL4ihxEmJkkDC8OI5eXOmj6R7K3wuPdI1oLXNLWgEEV2XJ8U4bihnXcbH9ENuOy/vovNnyuWzvhGiwgnLSDZFXoaV7wviMhGTneuf3VLgC1xq7B973Caka9g5o9NwsFJ+ymkzRRcRLjRDb610RHygkgnvtusYzHzuf9LW9csz27q2weMcCA8amt/wBD5rVN+zKXH8LJ0/NVD2GoU44nHLMX9+ycY8NHNygff0VRxP4njbk0cx2A+5W3T6ZZeh+NgB6jYE3XVAxjzs0G7ypYrHfFst5cjPOz9kPB/GctgEsc3flGfqCplxv0i4rOy9xPCTWeROvKL/RVUkPIaLTff9lp8HxZ0gDmFvlQRuWOccrqY/ahv3VcXPKDqWhThfoyIKDKVccR4bJEaIDhsaBBVPi3DsPLT22XoqSawc1FHxSXZL4cqxj4BiJ3+FhaPzOyHtqtJwz/AOPXnN8oH+1v7pd0HVmdhCajZa3EXwDEPxyefhQZ/gSSrhlaezm515hV2RNH0QxKQiRyo2ugwINbS8V0uQ3OQBx5USVFzkCWVAj0kiRnlXpp0hLImByZ9qu4hiORjnXtkm+dVvEiHDlsXrXVROVIqKtmImmc6UEnrkd71Vk3DAgE+E1kPXLz0tL8W4fWdHLWsr6JjDOEjQ7R40avOnHsjvi6K2eMjwyZHPMbkafzuk42kOAddHPrW1q1xMfzmlhyc308dZe9JXDsJIDxkPxEZbarkaaN4sLHh3RtBa4nPbMf8q1g4jY63ttdZjqgX8mw4Ww+pbe4rUJafh4j/wCrE62kjmA1as3kosp5QKJ3H27rmF+JWtePmMDq0JNZHpsg8RNNabFZnOqutT/Nlm2tzNXrWQNX+yqNoluz6DL8RxOJoVlvZrulY8BHJzEOzO4H7LKcr28pN55deX1U4cYWGwS09id03yT1YvxxawD4z8M4sWYcOJGdpOd3ny5ELMfJkaS2SN8T2/maW/qV9EwXH5Ro4EWNRn3WgHEmTs5ZmMeK3zNdCto86SpowlwNO0zI/DMj4+Rz/oeLB6ka+q280AIEkZFGjrvvS67h8YhbGwNDGm2/6T0SOCnoviNjlJLb6OGo7KeVwejWLbX+oucVAJ48nZgdiW+Y6LJTyxQkgt5pBlzO3vSgtHgcRn4QRlmRpfdcm4fC+QSPFubpegvfuq45S16JpbB8Hje5oJysb7LUYGMhtkgjy6Ko+aALFJSbih0aLWykokSi5F5FxIudQoNGpOasI3t/CbGxv+ywjZnA2HUbR4uKSB22euWRrfzVLl+j/Bej6C56gXoTnobnr0TzgrnoTnoTnoL5EwCySpOWVckkSsjkARkelpHKT3ID3IAHK+gSqCHEh0h889cuiuZ3XY6qljg8R28vf1XH5N4o6OGi1+UHggrK8TwToJPmsBJbmelb317LWMHI5oOjhr06LuLw4c3MC69x0XOnRvZjcMRK4SAjwgPOf1ZjJybwM7Hjkk8DnA1ehIyNH1CqBF/TukaQRG8taDeQ5jn9lZRNEgMTwCK5mOBzGWYBG9KJpIqLYw+QxeCfNl+B/Q/lPRWLcIa5ot8+U1Tj0z0vqpYbBl8VU2QAAOD/AMTD37HP1QYOEyRDlbI5rf8Axl3iaB+V/SsvEudxV4NO2Cp4lhnGK4w4NzD4njNjtq3pVHC5STVGux0P+f7LbsilaSzENq/pcM2kee4+yoOL8GMZcQ2iSC14NDm3BG2vkr6+ie2QQZzEGuVwPiBJId3CBMwXRA3qiTkNj09UZkpa4CZvLeh2veinpAwOs1p6EHr1WbRakU7ItSKrW7OfbNWOFl3HUGqNnsFCDBmR3gsNG+oP+1aThfDmw5gW7qcyqXFey7pDvAZJXNIdGWj/AF+Eel5qeNwDS8Oe+6umt+xPRDmxZ60l2y2moxQKD2X3/wBhGI+UMAKq4ySosjJ1TrIwAtMshpR0BDOqWkaE1O7NLPRoQjOP53XfnHWjkNEScgX9kk/Fmqy86zpMtM+lPehOehvchuevYPHJuegPeuOchOKAPOcgyOUnOS8jkADcUCV6m8pKaRAHmHO0GQhpKPEFHFQ3msOaNo0g8nZpCWBwNtAByGfceyegkD22NwPbqqjDyltN/lFWPC5Bbm5AVkO2tLhrJu3grfiXgYlYABvd9P5n7rHPjfBIG0SByi+lalfVy72/wqviXB2vGQz++WS0aCMjM8A4nU1NdbHZgH8pJDh6ZrWYeWsrB1BBrr3WA4pwh8LS6KyW2R5H6m16A+pT/BONNlsXR3B1s6j7Lnnx07Rts3kb2OHI9tt2F6f7Tt5eyR4jgeRha7xxOBp1W5g3B6j7JPC4okAONjfzG4TD+ImJpa48zCNDmWjz3CFkh2jK48tbUE3iY4f9N4zy2o7+RROGcLc5g+cQWt+kaWNi5TwUAnkL9WA+EaizqQtE7BtIqz71XbJOMDdUtikb2MGVJefGXkCiYrgrasOcPVUEwfEacb6HqrlFpZNU4vRamUblOYd4y7rNNxB3T0DrzzWL2a1g1Ecwr0CJLJl5j7Kmwkpo5o39RlrnauzmlHIeSRAfOKQ5pRnmkpsQGgklS2NInPOBruqXGYvPIpfiHEy7KJrnd9vdL4Hh73uHzDuMk0WkfZHOQy5ce5Cc9eyeITLkMuUS5QLkDOvclZHIsjknK9AEJpEq3Mr0r7RIWpDCsCmVFK8QmLWEjfJKbpNscVbSBvbRsFcY7lN7aHytKYHE6A5gqxkZYpcCpnTOLjgt4ZshfcDp1+ybY/K8sj99lTCShXQUf3T2Bfq0+nromzNHZsGN+h/VfP8Aj/w4+F4xGHzo+Jn5h27r6UG3Qu8z+mxQJsPbTl6eSTNIyMNw7iwOQyLRpvetfZR4pxEvZQ1IyPXsUbjXBqkJZkSNeqp+IRmuh+xWVUa4Zqvh6MBoHRt+qsf6gKg+HseCBZANcrx0OxTs7uUm/wDCpYN8NjOKxRWf+IprY07gpvFY0VmVQYsPkzFhuypv9RqObIRYhPQ4pUb2EKLJyDrmsGjVM1MOOq81J3E2qnweGkkOnKOp/ZaDBcFaKJzPUqdCdFe7HPf9DT5nIIZ4Y9+chJ/0jJo/daZuDHRFdCAE1bJ7JFBFhdgO3kmcNgwD1I3KccNQB/yvRjTumkJys1EjkMleeVC17R4p21EleUHuQBGVyQnemZXqumckxno8ymmhBiajXkgDpKR4rmz1TRKFK2wR1CiatNFwdNMzz5OUWr3hU3O0Xr91Q4qMjwu/nQrQYCPkA7a+ZXBGNbO7kqURtzLB6/2XIpCD3Ff4T7Y9+yFicPeito40dw+MN+v3tPfP8tPdUb2EH+ao/wAyyNu47rOTaNESx7Wu7dLzo+eyyXE8E46Z9r/lrWSRuN0BX7Kh4hFbi0fVvWjVi5Ns3gjIvL4XczcuvQ+asMH8TkinxPd3GY9FYs4dCSDK/mI/misR8gDwV7K1g3SM2eIfMNRwOsHesvdMR4TEuGYYwe5Wiw8YP00EeWGkm2WmrozcXw+XZveT2HhVrhOARNqm+u6diITRdSztscmcgwLQMgmY8OEH5vRe/qAOyaSMm2NuYAlcQRSA/GXolpsQrbJpg8S/08uyC6Xa+480KfEeyrnzUkaI+gOUV1xUSvYPGPEoblJxQZHJgL4l9JRgsqeIcuwhIYUBdXCvWgCDyoErzioFJjFsfhw8dxoUyH+Ft5ENBPmoFQdykjm0GvuufmWLOjhlmmXXDZ+ZgJuj9k0wdevuCqfC44OIAGTsh5duyu4SCPX/AAsLCUaYs8C6/nmk5sQG9O13XsFHjTuXlcOpB20GhSRfzjPbrr77rGTKihiPFkgkOyH90bheFbq4iznppfTukKIiftnnuhQcTrdRxNdsnSoNrBb4jgsR/CD3pZvjfDRHT2GhuLyVueKEhV3E8TzxuB6LpdNAu8XsQwfFiAU2OKG6tZpslWuvl3XPs6FVmrw+KyBvsrT5wIB6ZHy2WNw+MPKRvt6JrD8QcQUkTNWaSWcD+dEi/Ed1Uuxx3QzjB1SZKVFo+VQfKq5/Em9Uo7HOkNRgu/Qe6AG8TiCclTYzEFuYdXZWkfCZH5vdQ6N/dOw8BYNrPU5p2BuHLi8vL2TxiD0tMV5eTAr3HNHjXl5IZNRcvLyABKJXV5IpECksfovLyx5v4M24P7EQ4LI58lk65ADINAOgC1+F+sD1/VeXlwLR0cyXYqsZ4hI07OJCU4c/mbmF5eUvZHo9Aak5diDap+IN5JDWhzpdXllDZ08ewbpyq7GYo2vLy6imVL562QXzkry8sRMjHinBG/rnBeXkBbFpuIuUYJXPOtLq8rpUZ27L3AcObq7xHur/AAkI6D0C8vLKRv6LKNiI8VovLyaM3s//2Q=="/>
          <p:cNvSpPr>
            <a:spLocks noChangeAspect="1" noChangeArrowheads="1"/>
          </p:cNvSpPr>
          <p:nvPr/>
        </p:nvSpPr>
        <p:spPr bwMode="auto">
          <a:xfrm>
            <a:off x="155575" y="-1036638"/>
            <a:ext cx="2857500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http://circkles.com/pets/dog_intranasal-inje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449" y="3522824"/>
            <a:ext cx="3295262" cy="298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87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Filling a Syringe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Things to consider before completing task</a:t>
            </a:r>
          </a:p>
          <a:p>
            <a:pPr lvl="1"/>
            <a:r>
              <a:rPr lang="en-US" sz="3600" b="1" u="sng" dirty="0" smtClean="0">
                <a:solidFill>
                  <a:srgbClr val="FF0000"/>
                </a:solidFill>
              </a:rPr>
              <a:t>Syringe</a:t>
            </a:r>
            <a:r>
              <a:rPr lang="en-US" sz="3600" dirty="0" smtClean="0"/>
              <a:t> size</a:t>
            </a:r>
          </a:p>
          <a:p>
            <a:pPr lvl="2"/>
            <a:r>
              <a:rPr lang="en-US" sz="2800" dirty="0" smtClean="0"/>
              <a:t>Volume should be slightly </a:t>
            </a:r>
            <a:r>
              <a:rPr lang="en-US" sz="2800" b="1" u="sng" dirty="0" smtClean="0">
                <a:solidFill>
                  <a:srgbClr val="FF0000"/>
                </a:solidFill>
              </a:rPr>
              <a:t>larger</a:t>
            </a:r>
            <a:r>
              <a:rPr lang="en-US" sz="2800" dirty="0" smtClean="0"/>
              <a:t> than required dose</a:t>
            </a:r>
          </a:p>
          <a:p>
            <a:pPr lvl="2"/>
            <a:r>
              <a:rPr lang="en-US" sz="2800" dirty="0" smtClean="0"/>
              <a:t>Allow for </a:t>
            </a:r>
            <a:r>
              <a:rPr lang="en-US" sz="2800" b="1" u="sng" dirty="0" smtClean="0">
                <a:solidFill>
                  <a:srgbClr val="FF0000"/>
                </a:solidFill>
              </a:rPr>
              <a:t>aspiration</a:t>
            </a:r>
            <a:r>
              <a:rPr lang="en-US" sz="2800" dirty="0" smtClean="0"/>
              <a:t> (removing air bubbles)</a:t>
            </a:r>
          </a:p>
          <a:p>
            <a:pPr lvl="1"/>
            <a:endParaRPr lang="en-US" dirty="0"/>
          </a:p>
        </p:txBody>
      </p:sp>
      <p:pic>
        <p:nvPicPr>
          <p:cNvPr id="6146" name="Picture 2" descr="http://ak.picdn.net/shutterstock/videos/3219862/preview/stock-footage-filling-a-syrin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959" y="4290949"/>
            <a:ext cx="4353497" cy="243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02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Filling a Syringe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Things to consider before completing task</a:t>
            </a:r>
          </a:p>
          <a:p>
            <a:pPr lvl="1"/>
            <a:r>
              <a:rPr lang="en-US" sz="3200" b="1" u="sng" dirty="0" smtClean="0">
                <a:solidFill>
                  <a:srgbClr val="FF0000"/>
                </a:solidFill>
              </a:rPr>
              <a:t>Needle</a:t>
            </a:r>
            <a:r>
              <a:rPr lang="en-US" sz="3200" dirty="0" smtClean="0"/>
              <a:t> size (gauge)</a:t>
            </a:r>
          </a:p>
          <a:p>
            <a:pPr lvl="2"/>
            <a:r>
              <a:rPr lang="en-US" sz="2400" dirty="0" smtClean="0"/>
              <a:t>Determined by patient size, thickness of liquid, and injection rate</a:t>
            </a:r>
          </a:p>
          <a:p>
            <a:pPr lvl="2"/>
            <a:r>
              <a:rPr lang="en-US" sz="2400" dirty="0" smtClean="0"/>
              <a:t>The </a:t>
            </a:r>
            <a:r>
              <a:rPr lang="en-US" sz="2400" b="1" u="sng" dirty="0" smtClean="0">
                <a:solidFill>
                  <a:srgbClr val="FF0000"/>
                </a:solidFill>
              </a:rPr>
              <a:t>greater</a:t>
            </a:r>
            <a:r>
              <a:rPr lang="en-US" sz="2400" dirty="0" smtClean="0"/>
              <a:t> the diameter of the needle, the </a:t>
            </a:r>
            <a:r>
              <a:rPr lang="en-US" sz="2400" b="1" u="sng" dirty="0" smtClean="0">
                <a:solidFill>
                  <a:srgbClr val="FF0000"/>
                </a:solidFill>
              </a:rPr>
              <a:t>lower</a:t>
            </a:r>
            <a:r>
              <a:rPr lang="en-US" sz="2400" dirty="0" smtClean="0"/>
              <a:t> the gauge</a:t>
            </a:r>
          </a:p>
          <a:p>
            <a:pPr lvl="2"/>
            <a:r>
              <a:rPr lang="en-US" sz="2400" dirty="0" smtClean="0"/>
              <a:t>The </a:t>
            </a:r>
            <a:r>
              <a:rPr lang="en-US" sz="2400" b="1" u="sng" dirty="0" smtClean="0">
                <a:solidFill>
                  <a:srgbClr val="FF0000"/>
                </a:solidFill>
              </a:rPr>
              <a:t>thicker</a:t>
            </a:r>
            <a:r>
              <a:rPr lang="en-US" sz="2400" dirty="0" smtClean="0"/>
              <a:t> the drug, the </a:t>
            </a:r>
            <a:r>
              <a:rPr lang="en-US" sz="2400" b="1" u="sng" dirty="0" smtClean="0">
                <a:solidFill>
                  <a:srgbClr val="FF0000"/>
                </a:solidFill>
              </a:rPr>
              <a:t>lower</a:t>
            </a:r>
            <a:r>
              <a:rPr lang="en-US" sz="2400" dirty="0" smtClean="0"/>
              <a:t> the needle gauge</a:t>
            </a:r>
          </a:p>
          <a:p>
            <a:pPr lvl="2"/>
            <a:r>
              <a:rPr lang="en-US" sz="2400" dirty="0" smtClean="0"/>
              <a:t>The </a:t>
            </a:r>
            <a:r>
              <a:rPr lang="en-US" sz="2400" b="1" u="sng" dirty="0" smtClean="0">
                <a:solidFill>
                  <a:srgbClr val="FF0000"/>
                </a:solidFill>
              </a:rPr>
              <a:t>more rapid</a:t>
            </a:r>
            <a:r>
              <a:rPr lang="en-US" sz="2400" dirty="0" smtClean="0"/>
              <a:t> the administration, the </a:t>
            </a:r>
            <a:r>
              <a:rPr lang="en-US" sz="2400" b="1" u="sng" dirty="0" smtClean="0">
                <a:solidFill>
                  <a:srgbClr val="FF0000"/>
                </a:solidFill>
              </a:rPr>
              <a:t>lower</a:t>
            </a:r>
            <a:r>
              <a:rPr lang="en-US" sz="2400" dirty="0" smtClean="0"/>
              <a:t> the needle gauge</a:t>
            </a:r>
          </a:p>
          <a:p>
            <a:pPr lvl="1"/>
            <a:endParaRPr lang="en-US" dirty="0"/>
          </a:p>
        </p:txBody>
      </p:sp>
      <p:pic>
        <p:nvPicPr>
          <p:cNvPr id="7170" name="Picture 2" descr="http://www.revise4finals.co.uk/images/prac_need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755" y="4945475"/>
            <a:ext cx="3055171" cy="179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10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Filling a Syringe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Labeling a syringe</a:t>
            </a:r>
          </a:p>
          <a:p>
            <a:pPr lvl="1"/>
            <a:r>
              <a:rPr lang="en-US" sz="3200" b="1" u="sng" dirty="0" smtClean="0">
                <a:solidFill>
                  <a:srgbClr val="FF0000"/>
                </a:solidFill>
              </a:rPr>
              <a:t>Drug or vaccine name/type</a:t>
            </a:r>
          </a:p>
          <a:p>
            <a:pPr lvl="1"/>
            <a:r>
              <a:rPr lang="en-US" sz="3200" b="1" u="sng" dirty="0" smtClean="0">
                <a:solidFill>
                  <a:srgbClr val="FF0000"/>
                </a:solidFill>
              </a:rPr>
              <a:t>Amount or dose prepared</a:t>
            </a:r>
          </a:p>
          <a:p>
            <a:pPr lvl="1"/>
            <a:r>
              <a:rPr lang="en-US" sz="3200" b="1" u="sng" dirty="0" smtClean="0">
                <a:solidFill>
                  <a:srgbClr val="FF0000"/>
                </a:solidFill>
              </a:rPr>
              <a:t>Date</a:t>
            </a:r>
          </a:p>
          <a:p>
            <a:pPr lvl="1"/>
            <a:r>
              <a:rPr lang="en-US" sz="3200" b="1" u="sng" dirty="0" smtClean="0">
                <a:solidFill>
                  <a:srgbClr val="FF0000"/>
                </a:solidFill>
              </a:rPr>
              <a:t>Patient name</a:t>
            </a:r>
          </a:p>
          <a:p>
            <a:pPr lvl="1"/>
            <a:r>
              <a:rPr lang="en-US" sz="3200" b="1" u="sng" dirty="0" smtClean="0">
                <a:solidFill>
                  <a:srgbClr val="FF0000"/>
                </a:solidFill>
              </a:rPr>
              <a:t>Initial of person preparing the syringe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0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Subcutaneous Injections</a:t>
            </a:r>
          </a:p>
          <a:p>
            <a:pPr lvl="1"/>
            <a:r>
              <a:rPr lang="en-US" sz="2800" dirty="0" smtClean="0"/>
              <a:t>Frequently used for </a:t>
            </a:r>
            <a:r>
              <a:rPr lang="en-US" sz="2800" b="1" u="sng" dirty="0" smtClean="0">
                <a:solidFill>
                  <a:srgbClr val="FF0000"/>
                </a:solidFill>
              </a:rPr>
              <a:t>vaccines</a:t>
            </a:r>
            <a:r>
              <a:rPr lang="en-US" sz="2800" dirty="0" smtClean="0"/>
              <a:t> and </a:t>
            </a:r>
            <a:r>
              <a:rPr lang="en-US" sz="2800" b="1" u="sng" dirty="0" smtClean="0">
                <a:solidFill>
                  <a:srgbClr val="FF0000"/>
                </a:solidFill>
              </a:rPr>
              <a:t>antibiotics</a:t>
            </a:r>
          </a:p>
          <a:p>
            <a:pPr lvl="1"/>
            <a:r>
              <a:rPr lang="en-US" sz="2800" dirty="0" smtClean="0"/>
              <a:t>Administered at </a:t>
            </a:r>
            <a:r>
              <a:rPr lang="en-US" sz="2800" b="1" u="sng" dirty="0" smtClean="0">
                <a:solidFill>
                  <a:srgbClr val="FF0000"/>
                </a:solidFill>
              </a:rPr>
              <a:t>base of neck between the shoulder blades</a:t>
            </a:r>
          </a:p>
          <a:p>
            <a:pPr lvl="1"/>
            <a:r>
              <a:rPr lang="en-US" sz="2800" dirty="0" smtClean="0"/>
              <a:t>Avoid passing needle outside skin</a:t>
            </a:r>
          </a:p>
        </p:txBody>
      </p:sp>
      <p:sp>
        <p:nvSpPr>
          <p:cNvPr id="4" name="AutoShape 4" descr="data:image/png;base64,iVBORw0KGgoAAAANSUhEUgAAAQUAAADBCAMAAADxRlW1AAAAhFBMVEX////+/v4AAAD7+/v4+Pj19fWFhYXHx8fd3d3w8PCzs7Pk5OTs7Oybm5vg4ODp6elmZmaoqKjR0dGhoaHBwcHNzc26urqMjIxgYGDQ0NC1tbVubm51dXUYGBiVlZVERER9fX1GRkY8PDxXV1cjIyNOTk4pKSk1NTUREREuLi4NDQ0lJSUr8C3JAAAgAElEQVR4nO09CWOqutLJhFVEVoGKIoK4tP///30zCSgqWFvb2/Z7Z959pypbMpl9JgNj/+Af/IN/8A/+wd8ELhj/6TH8PHC+0H96DL8APLB+egi/AMx/WEAw4KdH8Bsgz356BD8OnDMofnoQPw6cW5D89CB+HDh3QfvpQfw4cHbM/llNzIHgHxZYAOEAErg2/Z9Cjb9i2u2EOasHfv3/CoK95kO/o/48nyP+3+NjxHzuYYEL+78bzo8AZ/lq+MjLupOZnG31/+fE4EDKB6eYpifNUWbIOD8Ct0MbHuwngGbE7aktZzkBb+i+glWL7qkJ/BAOEF6CSQf4KQhcd+KmyyzN0rzMfN83cl/CUv3J26++XzeNn/nr4yZbb/xdBa/QwBoA9nAF0m5e7wfXWejQRl64A/P/cNpXUABsVxIOBv6TVf5mU9XLtWEYjfEeTIzAnMSm6RquOQIJOLjQHuJiyFpgQU2/IyX8rFHlPuP0c9bFEkcnoIPHBE9hMNjGWRPRlYSmH7UsEQvy6ZwL0tea4AjyH/xDP1/B+Rd1UCr59vsQ2ICML6AcPMg1cOhywY9z9pPWQocFiQfH/XIBZcOEsRkkwze2JCUKHtU/62OcsYDwMrJmT4DEQgIjlsCypn/RdJp+mWr6FPSxIFgM5hcvisTCckz4lAYjJKTFD7ubF1gQbPvVUTGJhXw5cjQjNUpWtPg9tIDw5UpbYWE3eAynL22mkKTCj6KhjwWOHPHVHk0rF84/9OaLWDAlQ0SoUcPH7scvPn8V5gIQJ/HN2WaMdD8Nt1gQPZ1IhqUQMMXzHgrT8z4aULV/1ZohLZyVWPj12aMbLLDQOD+wRo7g0wqHoD9mvQXm+TNn2Vfx74VcGJXlH4Uzk0ssLPpsJ9LjlLeIWEaUxCX70X7/0Zxbpc96lJvXjH+NQLnQEQD+83e85F2JhfBSEb1AJwSCHA+UE+Lww/v3dVbQD88ZIPBrGH/BiM9YECyotDeARlnOn70hmsMsPlbdXSUWptJQPoO+idWaOq943tKSjsR79+XWtsewnMfop+HVq/SzI+1BDws6xCw2GLo/z8G8gsbpvhAWuA0v/RM4/qD4WzrWOxSOxDTvgNgjEnqyEVwiIR3spzmC9zki2KC40i3w09dj4DHOP+xUEB1YGZQO8zYtb00JC2zlXp2pIxo0km+oJFb0oTbeuTPb9EW3xrKdHH9BEbvVc5jgfcGFzu0sR2t2nVmTJZQn+fs4d3A29aGymFVD2lGUxMKt2LWPHq6kcLaMSe6B++yN08UzzgPhKprLadCcw4PGxigULRYES3BAqcNqtpcHAqhtLjOL3NbFA2RBhJAAjipMoTilJCVHoDV2FV/gzASNZMPSxOfRt7sWkBAW9ImFs6aUfx26LoTZk1wRd/EFhgjlOQuDMGofVG4VGXBdPGZGhDsoGMqwSDtjTUpHrt0stWDpRhp/e36klfbvY4GttxccaoInKMYTVYqrn4wIRNAaZAuArErQsWnU0zgeyqSZx983VTlOe9pAPmUZ4oCduIgzTWKBraPrKzjfEDEzc7XD47577xHED2FvpoItczVsQIODGU+Xh8QtFsTWsC14KWAXsRYLBsXGHyW16QJqS0vB1/pLxqVcQChuBsqF1ByCZSvCwt3aBuT8vD8SZARJnXxG2pLtnlaWSi4IJqsLTIBJFaMAJrToKWfbiKnw290xomcQ45UoSjLnWphaihaKZuCqKS2wxt5Qwt/14pA5QbvA7aJdO1UqtQo+NOUBIE2JN5xTeEU+KNkRevG3pYMI2AZ3o4oSBLPeUHbNKohv+BMRKWnBrW6v44LQwIUbIBbuVXhoNlzNsyrVzYHCMx7M3pnku2ASNqcJ8ZeMuqIFCb5HPk5JQsGCLJR4GLmcjthL2E5FhlYMG9AlK0kL4YBRhJdO6bkxTukuFngJlwMQLVYcGZ+I7+uX90HJV4BXs7eKngH+jK2nmqaJwDebtTleu4ujCwBXxIW9M2xYIBbkSYNXi+mmZmyrERZGZyKNgguwwJJnBygexMi9PwDKdgxnjJ1lGq1uCq8qsVThCmslFNNB44nTQCDVnCON8+K4PJviaFuXPs9HsIADOJiTgsG9kFvYTvr01E4s5EDaq9x8dNo34A6TkxPNLEdSqdn4DsrQUtqCvaHKjwkaBzrKrlV4dRe0t+zQJktXScdobL04yROwq3vp6iVcIrgVipy97lqt+SyMYEGtpCA7gE3LbcLCbD/vYUFKCquBwmYvKxSNvO/ycjXv19fgtbWa0Jkeeb6QLAXDuasW4DoClsl5I4brVkQ+C9G7ogXnqxf7gFvZ2wtpUIkgRE6yh9RmcQb1hRNKPj95CCBEUFpCSkc2KB07KCGHe2J+fmN4vuVqYJDKatLn6ygn72FBZuHwvGZpsXJXOOo3Zta0BOaaTIQLzcCFcSSBKK1a8RAWfKT5O/ZCdBMH3CppSb4FLtEXYGGEIwbAyppQC3a+TkwfIaHPUvQbbg0EF1ySld20FRZe7jymzMkqGjuOduVVYYPozAdLpng9Fc5/Ch7GAlmIOU5pXh3niIQk3r2mC3GTY5VqjdKP3QI+hIXsHha2m6sfZu3qR2ByMmmmD03gHnzM5BDFymC2cYDMgiHjnWQmJJazzPItcgSxirKaZmNuH16BWNjckY6XPjVBAiqUFcgc0vwLciiPcwRT+n22Rr0QVxSnHZ6Xn07XrIx09E2IHCQWkEJehh9DWEiZvxo3FxZXOoCztA3CGhJ3z2eS+CnK8tDZyBV2sQT0Htk0X56NxbacQWgxmttGw4JQ/phq+LPkCBm9GBvCasFgPf7U4kb6dZGrDIgfJ1+AhcWHOMJBl4HRg1eBsDb7zrDlbaCGEBRuK0U0nkUcIeMLeKgaFeQk3e5hobm0HClY0ZpJ2VoFRp7niPBBLAhyHUuKwqWwci3LynKdpa+BjlNFrzeqySGHNN6gIchyKnleqjBzyxHNqGkzQS6/h4U1XBvvSkVwtvsyLASPYQHPIQvBWqzJXJQwbRpSFgYyvzD3OTocpnSfBbdRZuRxW/b8DhbQAEb9cA8L1fUIPUUcnK76Iiy8Lx15Zy2XVgC1jEy3YThRvgbM3GUWqwkfB4i5iGecbXBYZreALRaM4XmiLIEGV3fUIcLj1wZXCLqSy0pN/SdYkDhIdlAyc+tf2rlot7kbQ9P8Fd3kxUUMFYXFeCNjVe1JrXSMhiuAKWxNJtZYNoJzDa6DdcamvTkqyju0wLvhP0Dr78gFeY+gQmVl7nfzvvfM24PxJvPEZIcCgmzKI/lgG1xiir9bJBlaLASDcRQ0zrck6GEgFNU+ZQ6XwU/BdoHCgqXqab8CC+94UyjkC9guWHE4mpdHVKkfDseZ5cgTE/K9ubZHYekFlO1jsqSzsx25BebA7TW0nQvF4WNgQn05N6tLIba+ySAWOGO382o12YCZk4zH8iUWUzhMUGVXFrtM2NHecULCBL1iAyjcNK9yE9lYk8Hc2ZGGmbLOm0Lb5joWT7fQakBz6h0sRBfhZ6o74e0t5Z/JUNEFnx9ArNZxHBfgh9PjSj+uUrZmsaFFWvWqsk2nMAES3GheR1DMCdW9+Yo4uI6iCB4TYhxw9DgNhBZUpW7X+0l7OJlQ8ChPVMQNfwgvl1RB+GagT4An1vtRijQvq2JR23QcUijUhYM+ZbyKta3hR+4yMGEKEx0mBwuc7I1V/YprVceKCB1MysqjEaBnn8B6NmAs8wZgrzNzKQ+hecRNP3dEelSxgLCkAZs4c7QMadAWXEVQUbTmpEw2lKLKxv2IKyygI73osNDID95gRZoJuQd56LrLhCEWMlQ1XuL7G38KyEO4qlHhhqEaCPFrf4atKJH8jrQeC9SN8SCHGeDp+4oHSK72vJ2f5ePJzVwdTyn+hDS7LdUxWF4tmbOW0W2TUg3FmE9JTkN08T1unQjB1mmLhaFEb4zGzQG9P3dZN/kUfAeCZR6DmycruyHqCedBWu73m7oMkpl+rfy4StjFgDgPwI/ZTS2iPMGnye0ATDOYtQpdUFC+KkhYkdgnrklQLkTt2gjvUrBoMuEjPJhyydsjWDCUPjx/b1opJ17VnT2Y3F4nnDKyTcEtS5gJs+PYNpkV6pZnz3Q2P+/mE7qeTMrSqKp9Xi4W06nOlobF1dCsnUw1DcUv0M6RWEhYyDwjYfNF0ogG8kQFB/Vi9UrVBERjPAw4JY7omRMYZnwhaClngxpEgnFRjosOSVsKwflBYWEK89tbUypL0FDJo1HFORrlWyiSKk4MLn9p725PER1581odAFaFSfIzC1hy3JlD2hYdMDmYmOV0Mx7NZzlbRPOdLOYlARHTOC2fynTQuNuqbHQ0shNGMFmXMGo2IUdceKO80whcQIeF56tZelaT1m5u2aOfNMmuMyFkOqSE9SSJN4zkbDGjepWkxBFNVVaPy+R2ZPezOCgXJBb2w89HLNAJxuuYwq76ilD0glYdFr6ixUfYolpwTVgOUwberIHghga4DTUFeSzS74DObb5HTuf6ThkORFtWSrW8JeWyTpe/qWxz8Db8fFSnhjQCrBG5cLw0ioL6GgvJ04VYJAVPhVc4chGhb7PYDel2xsqS4SwZyGIFEg3yV1XEzALkRDdLSOF5FxvFtioYYI3uDcsJTeSSDoINrxfft915LUeQZNXGbv0whP3yswTARgUZGN6QxF7NqMQK9b4ld8iESnQepWknEqkWZPT9sizshIUx5pUtOpY3nmMLU7jIPJ2z19yRH2UNx5NygZJGhAVO4jTZQBQcwURr59bzQUJ5JeY3J3Z7ZSwViilTha78pUTajq8RqLCAdslwtS6SFArG+SuM7Dr3LuVmfE7fyPoulPhjVPQ4UNxRYoFplg+5uV65pFzsWxLDMTaO/Xbgs87Ki01ZbiiN60oViuYLllwLVYUFwUf3HNT7DAlsOSIdF5fWQBd+ZhR7Jizw+PnqBbqtogX2tg2dXrS306hqI5n0X3KvtuIJS1rJNyWxmku/WSSa1JKziNm7QVpAC+tmyTjx80uqFJM/goUELuq/l2e1GFAeAu2Rr2huEYOyeDUS9x47LBFyH3Y9JU1IsP0ygulG03Zi2bKL3D3XsMlE0iVxh75DIlpchdY6LPgDJVhheiAMHI1moAxGQd3flItMdyotRkNCjX/2dDk4l9JR7QZk+nQevNGoIrMdkdB9SFF9auju1Ei0/pSFul0icUylHUYVYIVJ18sbuJI7rvyiVi4g652EZhu4n1f0sLqYyczCsKIUcOihB3muc7PRD82IhD/S52QcXVNaymmYGPUesmKyrqK+qZbXTkmMSSWqFANkXO3y4BMyUtEVCNk8bbN0Ei+3D+iwkJz3yck4puSEY6DKwWC4ood8p8vihJNtwDWg6EUK9uA+TCFNZdJlUp9pkquFuHAcxckwDkN3uc8yI7DU7afsIkhFRBfD2kAnjO5gt7tKKY5I5W9OqtLn3X1PLik7+6EdFhxQAkVSRFx3KJC+mg3rwRUVaEecPVHOezYTEvEcF4IiVUNXksihyl255Z2i4ZQg0q5PFbNF5Nerfe46N3c4n6ut5X0WMl9vB/VpRHLVEbUOfvL22vWl/Yft8zb8tSrbD7aLKHgteibhYAhG3q3qaQAuq/a7e0dEPsRmw6z0AjBBl8AEqCxwkj3LnPws/DXLjPx8f9y4sU2j915v4kg9aKsV+Dwxjo/uICHJgLpWTJlu27bmd1hwlVGlL0kjmKyP7Xh4NyuX6OHnrzloJzxXNanfeIzZ40wvJ4iIvVGZELigNWHjo/BBX6/cH/d1sQgvlqFJjUURmfO0MAyjKNxJb1N9bSzL0kG8oxTzXprVerWr6ybfrQ/r3XG12q6qbLVt9+zTn8MKz9xedh7w22EnpOQssg1S72LsJDlvgpLqgNGzFohxok5UCgciPDwWupZOXm3tAlFB/NLUm8ppQjvHoehR4MzasKM4iYbZebiN7/tr38/8PpR+ZouMSt2nWRm51KIhCCb4v2BOnRviXvsGM4hfEtOL556DEOK/HoKjqgu4rL0gkRhI0+ICC/mISaWjRd/bJ2X0KuFScNC9G4nNUOATGtChnmfpoQia0gjWYV2NdEVh/P2uYs7aF9GYOn8cBEWm4M0c4r8GhribHKX0/FwhoOyu5WyPkqRnPNw8TcznGn8xdYeFnubYtuewqTnWFEnqkrbPgDj3HDh3F5hXDVVWdud1l41Vyd9JglApWyxl6s2hNxi6CqcK855nZlJDi/bzjLZdPL055H3gaOCKxSa9SXlIVF0WBasMTadFB6hGUJ7zGIzhblBF0I6yw4VsbM7fUnTUk/t7Kr4KJutUY+LWe9fiwFjcaFiJlnkSDObLSqCywLG+VHBTMc+UHOgnZNSum+6K9PtJQTbmKOCWDmSqpoZNne1IzEnTGdc+LvKCdJ+B6mG925qX4gYtTLRL75R19hi+Pwi2vbCrF+fIGjqSFg8P304KWkB7XgZYmFvgy4fbMWRK2jjw2jQNrFJQxS0WLPULFRBQox4xLocdcIeE7wwupF/Usy+zA1r3X90qog8kB0W6OhG2rPnsKBmtxbPxpNWlZgZu1sZBki3aeSqZQZaSpjwsvLoE/36FwVUqsoOo71SLXqEvJ8PBHg1ePQ2qWMEPkrMO5cIKEvtUurQ/Kg9SYmuNJlcSF2ketwXN3bCjujNMiBsSdnf3A9OGsIDuUn+eYtqzpWljjzGQi/kS4DTzoHbVDOTE5VLm2cmnQYacstYkPmeLw2JDpVxouxupkSKgs9SsixecPfHNuzsyB7DAedgvAkdR2YVvaLdBTZGNbwGiA82lbVwqXNCOSxYhzLbNZk0AcNhVytTcwpF3bYqY7LDyNssgjwjQvoyCHKchE/ZnR3PkyQMGNFFW0P+6MU5YkH10v6XTl6zNi14TFiM7qC0BfObEAZVi4+cZmCGBxzrqtmB/tmeJMPLtAk3efjWudqiPnu5YzuxlNh03Pjk73kpHymP3413sHHDkLkzZd7QwoTuGeTOlJG0DMg8yLVbwusqNtJLNxxrvfCaCXZJcv9AE7hoRpLa8dj+hS5jhTWD7BpImRgbOhziCwbZvf1m9tER9U/v32AxZ33q/qiNQUZMkW4bkvjQbj2Uro9zCNmjXdUViaXK24TnlyS52Pav7b0Ik43V3UzUToOCQ3DOzzl5o74SyPC8vnEM1QAvQq+xAl6LbUMnv1IJdzup96AJCyoNgL/tCBmb8I5ulbArLwJwK3VEH4zc67zQmHK8PmXNtKKPBS1UBLRZEG1lx13Ebg2rcfSV6KDoBVTwOlLVTEfjZk2LrxQkLzgMbIto9wTLUpOJNovtdCn1VeyL/32k/a5dOmfSWKMORMbYhuTQrXpnCVjXDO+1PEbUQjuGttKNjgocbeccklrKFbaxEZbDQISQFU6N51ehXxKhBqd0aFAmkPVrQT4Yj7UV6v2+wsBtgKz2MzDpg8Qr0youXNSXAGoflLk6ygsheQaVHpr2dQCYdBd4+C7Fs2Kw2JWGUoar6Kai0LvPIBhax0dAmpxEGp+Jy+mu3Sg6xoMQ/Gj3o/uyieRSm19LdGiiT4Jc2E+/vyV+/PWA0LnYJA90sgvTA4EVjO8syNCDTN0BSngGDid3ELI2KwDvE4DFF9woLDvVUY/VERj6Ltt44ICVVz9KpuwfYGJE1HmtwN9Y8mcTBYZVDrhMWVOkrYiGq25YJ11DgU2+Fo3uRkM/qE0NoYLyPBa4boIM2dyfVTrb5ODpOScHk5RG4726BZYaDNniQu65Y0QbN7kKS6aiOcgfPoB9Q6avHzVAycj+kcNRcZ4MzOWHBQCbfgExroKpp6qpdeQuo8+tgFGE9UHKJ2nPbYwjRm/ninYYV6gpvCdZ6uXHy5dpaN6lVZ03AjihT4jKpvRSxsI88KkUw4bhOVtCVG3HagoS0kHqskFhYBK3ZkpCcQt+4nLH7bUqQYqJFkc6t0GGeZaNMq8B3CwJyngf9aiS+fAALTn8vDooO80QL/mBg6gqEFqP1UsxZHIZMW8x1PY6FmKHEZ7rnacwSVuhx7UUXfBba+LWnpDTqYp5qLJM99so0UGZkbNAKrN4rlqClXuVzK4ijyEUodO+NacamaTZZWoxaTfMRsWBdnHPKxoghpA2MRW13lLpCkwlI2sGgkjUSVIpRRWAv2gqgXMDV97sy6+W2jXMHdZKhNfyupUKNRUIzNs256Um2yctek6kxLCzAujmGeqnnVXPZLaUF9+PNF4Vm67LIiCYvWOvtjswBD+595tWsbSyUpITEeKmchsHCjms4bjRdD+fJPEEotjBOAWdYDlV89prhEhNuWjsJVxLGy2S7idw8M0AZ5TvLlTk/5FbODKvejbVsUFXNemmyHLY71Xkx8QGWi6kni+Pex4Kl/KxV4/s5/ocK+oFW+Plq4M6Uij6X49ldpJ6KQJ33xIK4Zl28aoKWLRVwZvasZtm8mt+m5M5AZW5hBC6qh+o1IoE4f/QFIIJF7FDSp1nYXePJtg73r9MG+FzQfvIeQxRtMpf6Vrwfch2IbuYGa0KqeimqOGP+BMq7dXFTo6nUvmkP2SAa558bQIRnwCwf9kuKVyo7FS3yd7CAsqgcuNeql3XifNV2RJUF05/pFewbrArXxzzJIdyRJfFIN0BBPRe2yYM4UBFFtC5hXxuXBXvvV+GhMTeg/vWenhSnPRyczz8Zd55ZLBRWIgTqTXsSstnk/rhU+Q4y+ILzm0z3MOitE4D8o1+JJu39rgDBQPFvf08J3vBUv+XB860W5D3fOaw22Fvr7fRxXrBVI98FuNfkj1ZUfV9LcJWBv/4x7f84UV8EUdvzBZ6PAM1iQduk7vRJublEhh6QfG79TNr4evc+iKchLFyseaoEIkU1zI932PswEBlohUonPi6CcCI0/Qauu5LQoZlqxTF6LVe9+S5+EtK5OV3k0Y25vFf2DWG2mxFx5qALbvhjVXcj1zED/YspdLrtbI1SLSnUd+OuiIW+kSivJZ+ldw7te6Vb6LDXv/tNPLQE0xo2aNOnH8O4xAIVD3dhrotj9Vhz9NMJZ50oeBvjP2ckqRAzVaHWbLxa4YuA7q5HUE3U5ooPXhtZVILQLrqYF/XkfMy8Hx673D4XVrDfN9Nlb5uAsKT9ScL3OzNy6lnMNKDrufRBs0RiAT29I0Xz0rfVMumX5Or3XUDONtXp41zqR72irKaMcpHVXhwlKXgPuZLPwRx2efgRkdgD1Gsz2hYFTASV3GJ7cRDdhHHaUnKh/exA9w6avg1cLaQTswb92yWjrioPP3UtasoZWzYMnKKUwd5LLLj3trLganfSkbN1+yaNgrb1hUt//+bK/Vf02xz+g9dsPHd/w6KWCM3htlOljOKZ43cXXNuqhDznZtOaBVnKWexPqaEB8FKV1Ovht1PCbVj9Y2BY1HWyGXofCEdvabCKr32q3aygTQ63KThBoZ6Swk/k6R8UJYnh6uJfBYYTIEsPvkYIBz9c10ogeFyjOeBJ9Rp0OyQscOI2Y0clIz/1Jq4PgzFL98i504FEJJdFqmPgZORHEPbQl241tIiB1V3T1ckj8ebfADjPlFV7MvG6BNzlCeu7vWmjJcVNUCq0eRxUjcu8TXjI5n1/gxRw0qUDUCyRFkJ6z1ZsX2KiGscCWo6uALnH+hh2Px38czb8+N8U8z0PuI4Ta2kdAJYZlXC4gdGk/XjqHSxQ0tAPoKT2PtOWnSx47axntEIWfwYLwrOLQBx6MTLLmLCTkLjDERTu98oDuRqR2+rr5Sn6TAzxd157jGOOgqXIUNVpXXHCS867GrBxHYEQhV5qwRKJYTOXIsCDLFbpddrM++UvePk+kPLRDXEVC72N12tc7TGSOzvu9KzG+ZKxQRX/vJEvPlvWbKm3dBQMv87xdwKFWARbkkvYWExlqDl3JCNQivlOz2q6lKXtmyGi0tVx4szbWeTYiulfIoUWCxEVOWjHam45LzZVS7a6QozbjtIiiFnJYAUpSQBrKTdo2ZVB8cX8++o6vwFwqjmFRj2h+phA1GWV6L977y1CwdqwuLBKCy/LF5OkQRuUmCpstkV0D32/DxAL7pxx+82T5SBh1YtFU9nieLCJs23IdtxI5qzMVyC3mJKxSNv1qFryL9ECrR25k3rVFrDt3VMvl7vmH2dZxJKCLaOQpbEXzNlu5kMTOygUSmh+vf90CVwTIU3blZu7cOz1iRpkCn4UCw7S/F7YbsFYYZq6weZLFraVtZMffW3nJ0B2gCFmkD2xyDU6zjtP2IbyDi0wlAosdRqmG7bLNoy92mxrebCYVN8fdP8WILXgq81DqB51rfOT79Wuc22jMZ9lzIl0l+VT5qYs3LPQZ435R7FA1RYysaeiBQp6DROGrhFMOI1IWTIRLgss7u0ZW1ls5SRf0VDgZ4AHKjmLZNHGiC4TLIPgh/QuEg9lxGTCGdoIZUR7Qu9i7zcD0sBGfRDcapuCvptlpgorKsBHjnAsVCmCmQV6E7RD7k+CLIyadrpB/TB9tIk712Q3OFlxRm+Otdizbwj5KcBpGItewInT5uoHX4jVVtt1FXhp/PvDreNgXjmQ5f005Ri8W2bxyFk/BZzProIJ28/FkN8rhuKfyCT+p9AbGhUiPP9uh4FHCOo+XP3iuOxlei798nciq0dYKWy/ZfvYN8C5o/sX3hMl6KKCP+R185t3hn0BTKnk6COFmD8Mj+3t+QCgCtVdgJ3qYvdXQMC92oWPAumFxQo2ya9WDrdgfVERTmtU0muB237rw+f8Toi/KNeqNnZZPkBpj6H1t2Jh4G21n76VYHoJsLRH95pw8d1FgJ+Ey/L+J2EBQF1y7lTFPN8C91tA8K+p3UZaf9lBdWeftjrpN9ICcnL4BS8Fkzv7VkAlgL+V8+8Bp9zS02qSZr4EyLU/ph3PYIPx7PJRp+GGXqT6R1HAqEXrcKPrD9yDrE96rQgrNEYAAAIgSURBVMwv9h7vAuUnH9gOfed6Ar2Cq7dH/CmgYpzDM0617LmeAxjjJsKvhba9hdx4dZh+XirIJt1z2tX4l9wmBefdEVoK9fQ5sa4bABv75g0evxt41+xMWFaCE3imazllPScrOCRDHdR+NXBuFU116ho66vQ8AoLNNygRxF9DAmdatpxoAmBlFObLp+08VRPvZAC+9WO24vWupw9cKNvd7E+e9GcngNd5LsA6/EE6UCXYH56BagrO2XFjq1KmzwLi0kN7ef+zFeB6UxeJ1PIPUcXFGU400t/7ceBMuLKw6Yd9hnnqA9SLWPaQkmJfdbUa2vdAO1Adg14x4MNmLTscP8XJCgebsYjafwfEEXZAMzq8lRNLu93629sxKSa+7DhB/bArvwycZ6x9YiR0GTbmL/CfOy7g6fKo3rm0b/ZVXWbpYv4yn5vnZlUhdW5aly9Tr3/1Z57Y/isQB5V6k8UvARW2cWbzoMyyDHaw7/UPX63q/St+WEenJn+f1SzsLH8QB/Vgv+wfhLbbc39MljkPoiDKqO3QunBD2SGuW8jPPqUVL9MAbaSQ/WojaWStP7/+/Ruj3DUboPeV/Lw8eBzaipMvGTIV7ujuCraF/QRF/V3o6Ij8Rnrn+fN09RdBzXqxgdfUYoPmyP8A0Ft756h3qsl1M5v/JdAtdBYM2n39v4oCLvwD7NyQ/08KxA6EsGbkrz3le/6Df/AP/sE/+Cj8H3W7lZ2CoHajAAAAAElFTkSuQmCC"/>
          <p:cNvSpPr>
            <a:spLocks noChangeAspect="1" noChangeArrowheads="1"/>
          </p:cNvSpPr>
          <p:nvPr/>
        </p:nvSpPr>
        <p:spPr bwMode="auto">
          <a:xfrm>
            <a:off x="155575" y="-2484438"/>
            <a:ext cx="7019925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xQTEhUUExQVFhUUGBcWFBUVFBUVGBQWFBcWGBUVGBgbHSgkGBolHRcWITIhJSorMC4uGCA2ODM4NygtLi0BCgoKDg0OGBAQGiwcHB8sLCwsLCwsLDcsLCwsLCwsLCwsNywsLCwsLC0sLCwsLDcsNzc3LCwvLCs3LCwsLCwsLP/AABEIAK4AmQMBIgACEQEDEQH/xAAbAAABBQEBAAAAAAAAAAAAAAAFAAIDBAYHAf/EAEIQAAIBAgMFBAQMBQMFAQAAAAECAwARBBIhBRMiMUEGUWGRMnFygRQjMzRCUmJzobGy0YKiwcLwFuHxFSRDkpNT/8QAGAEAAwEBAAAAAAAAAAAAAAAAAAIDAQT/xAAgEQEBAAIBBQEBAQAAAAAAAAAAAQIRAxITITFBIlEy/9oADAMBAAIRAxEAPwDqW39tPA6qqqQVzcV+8jofCh69qZfqJ5N+9LtgPjk9j+5qEItLaeYzQ2O00v1E8m/enr2jk+qn8370GValVaW5GmMGRt9/qp+P70v+vSfVT8f3oaiU/LSddP0T+CH/AF6T6qfj+9N/1BJ9VP5v3oXLIAcvW1z4X5V4RR10duCv+oH+qn4/vXo2/J9VPx/esxPtVQbIM/eQbKB4Nrc+q9eLtUC11IHgb291qadVLrBqRt2T6qfj+9Nbb0vRU/m/ehEGLRjYMCeWhvqBcjwNtbVZtWddhujFZbtFL9RPJv3ph7TS/UTyb96qvHUbxVszLeOLLdq5R9CPyb96hbtjN9SP+b96o4iGh0qU8pbjB4ds5vqR/wA3717/AKym+pH/ADfvWatSp/BbGu2Z2plklRCkYDMASM1/zrW3rmmwPnMXtiulUMZTtcPjU9j+5qFItF+1Y+OX2P7mofGlSyvlXGeCRakUV6BXgqdqkiZRSLW16DU0hVLbWsMi3tnRkB8XBUW8daWezK2ExKtmlayqbtcm3DaynXloB51Q2hjDNwjhiIF1Isz6g3PcvIW5879KqGAXvqbcrkkD1DpU1Xx4/tQyz34jwC2g5UqVKqEMeMXB5MLWYaEWN9D0qTBbQdA0TsCXYmFjw3ZzfdnuN+XgRXlRzj0STYI8chPhG6sQe/QGlyxlhscrK119acy1Xge+v+f5yq1XN6dCriI9KFSx0dcUMxKa022aBTfMwPK4KnvBGunfe9e1LtCD/wAg5pz56pcZtO8WuPfUQN9RrfqKvhluIZzVENgfOYvbFdKrmuwPnMXtiulUxGZ7UfKr7H9zVRj5Vd7UH41fY/uaqMRqGftfD0eaZT6bSKHChO1TmRlY2MZWS/eqnMT5AiioND9s4PMuZb50DWA5spHEn8QFtetjRPbKEUqiwsoZQym6kC3MH3g8j4VLXVHNSpUqVaDgKawq3horoT4n+lQSC1YFnYMtlMd7mMka87HiUeNgQL/ZNH0NZCOURyq5Ng1o200uTwEnoLlhfxFayBrgVzZ46q+F3ElVcVH1q1TXXSlOEX7qFGwZkGmWxA+yRp5aj3USlGV2GtjxDw7xQvESXmI7kUn3s/8AvT8d/ReSfkT2B85i9sV0qua9n/nMXtiulV0OasV23kZZ0KnXd8jyPE3OquCxIcXHqI6g+NWe3Xyyfdj9TVnInKtmX0rWsTYN3A1PLDamGevDU86baq+z8UHUHvA/4PjVthUFzQK8ddKcKcRQGX2tGIm3hPA5ANwLIxsFN+gY999T40yje0IFdWVgCrAgg8iKy+z2dS8UpBeIgZuW9Qi6y26X4lPS6H3X48viPJjryuUqVKqpjWyIc0be0fyWqG0Y8t/WPzAo32YS8Te0fyWqfaWLKt/tIPNwP60MA5EDAqRcEWI7wedW9h49xJuCMyhAyvpfmVII62NtdOdVhTdg4ZZMVK/0osiBhzAK52X1HML1Pk1o/HvbXoa8c6V7TZOVc7oCsbWew12kmkI5uYxp9GElb/8Atn/Cje1Zsisx5KpbyF6B7Gcth4WYWZo0ZvaZQWv43vVeKedp8t1Bzs/85i9sV0qua9n/AJzF7YrpVWQrE9uvlk+7H6mrN1pO3Xyyfdj9TVm6IEmBm3ZtrlY6dcpY6+4nXwrSQSXFZSeIOrKb2YFTbnZhY2orszF3FmPGoGbpzvZh4G1R5cfO4tx34M17VNcdmIyKWHO+gHPlrzNWke45EeBtp5VJVDiRWR2ph2TEie65CiQve4K8bFGB5EFnVbdzXrZTCgO1YA6uh5OpU++4086bG6ZlNzQLidrojsrA2W4JuPSEe9sF5nh62qKeWaQ/FcBQlXUldGsjLfQ3XK3S1KHACZFaYAyBGje1hZiCjkHn9Yc+vjV/C4bIDxMxY5mZrXY2C62AHJQNB0rpcrW9lMQgRlLKGzE5SbGxAsfwPlVTthMmTKGBZpIrAG97OrN5AMfdQCFP+4i7yJAfEZL29V6fivlR7B/NRTdPjY+kKk7KrbEYn7TRsP8A5Kv5qajr3ZeLyYtUI+UjY++Mi/66nyf5Phf01gpsnKnKajlOlczoZztNrBN92/6TVTCCyKPsr+VSdpnVkMJNmmBRQOeoOY+oC5vSVbaf5pVuL6ly/BHYHzmL2xXSq5rsD5zF7YrpVVRYnt18sn3Y/U1ZutJ26+WT7sfqas3RAVQYlSONQbiwYDQumt0/M+6p6Ros34b6HdmThl0II6ZSCPwq6zAade7r/wAVlNiYVA7qSc1865WZSUbkTY94Ye4d9abCRBeV7nmSSSfea5cpq6dMu5tJINKD48Uaeg2PNEazuBiZJp1JJVmSVfDeAhgP4kJ99XHmsCQC2U2YLrlJFxnPJPWxFP2bs152eQ6RMqrEqn0wue8jtoQl2uAtibc+YrR4TZyRKoAJyCyiwsOvCg0B8efear16iXRusxKs0ZWUop3ZPCDIQRIMgO8EeS9yNAafhIJppnFok3d1N5cxOt9FAuOXWtHtPEAxSaH0WFtCQct7EerXnypmFmKA2VQM73ZyVBJYnmBqedHe/IuE2BYjDyoxXLHIQL5YpQZLd+7ax8r15sqNHxOY+nGmWx0ZM5DMGU6qeFdDatLNiFKAyqApy6E3tm5dNOfOhu18NkdZlzM6i1gNZIwCWjJ6sBxrfXhIvral7nVNNmMl2MhbVFPypYLFLIiupuGAIPgaU1TUZTtBhi0kDhAd292cmxAIZLL36tc+qpKd2gxGUIOsksajzzN/KreVNFX4vSPL7ENgfOYvbFdKrmuwPnMXtiulVRJie3Xyyfdj9TVm60nbr5ZPux+pqzdEBUqVKtCCaXIySWvkYA36I5Ac+Vj/AA1q4sQosCR7/wDP8vWXxMeZGU/SUjzFGOz9pAxcBiMg1AOX4mNiNfFzUeSLcd8C9Att4YyDdLoZCqEjmEZgJGHiELEeIq7JtFY8Q0R9ERb524QkS3YAsSRwnI/fa2uhoPtDaQ+Fxxo6hluWBYaFhkjUi/MmUNbqFNqlIptpMHGioWXkdel7KAqjwsFAH+9MjKk3I1a9yLgBeQXyAvbr66auIjGWJXQsCqkZhcWN2za6EhW08PA0043Dszxb2O8aiRhnWwjN7E+Atc+BHfSZ2+hvRuIgAicW9FGC5jdjw6nn3AeVTQs5V1IsAWykW14+d76jwsKg32Gc5TPCzyqQoEiZmV8w4Re51Vh19A91PwmLhSIBsREwByFzItixucpJPpW1tSz/ADov3aUAWzoMzXtc3A0Atz8AKTwqylASFbiU9VIIOlxzBsbGpWxEarfPGAMwuWAHA2V9fBtD3GonkN0u6nenLEUBIJCPLc68sqONOYNLjbLtoPh3EGIKl/l2LZDpaYDNIU+yw+Mtr9L1A1LyoVtxIphbPGs0ZVrZ13iMSAp53GrWt9IOR1FQ7J2+klopXjSfiG73itmysQTGfprodR4g2IIHRfPmNl0pbYQ7+NiOBFb3O9lBPuuP4q9qWfELJMqK4Kyoyq6MDxizWuOuU5rdymqolNrZWZwFzJGrOVLD6Vgco56mw051XjvhLknkV2B85i9sV0quZdn3PwqIFHU5hzQkf+4uv4102qJMP29vvksL8A6/aas4zW56eNjbztatL27+WT7sfqagGGB7/eR+1qPjVOXFAdx7yHjFvXdhUkb5rZOInovFb3rceZFGIk7zV+CLT/POp5ckhpjsJm2Mx5GTpxI0S29Suja++p+zEO7EiM13L5rkAZlNghABN9FCm3VTRJXe90ZWUfRysD1+lci+nK1QpsyN9cpAJzFCFIzEC5FwSjac1y361K8kv1WYyAvapUabK8mW8EiqqJeVzIDHlGuo475bc1ve1V9mdmpH3ks0y5pcwmKR6MtlXKhzcgqkBjfV3sORrSQ4COJyyLZn4T3nuux1I8L2qy8hP0SeR6Wv05msucjdBqbNfKhWQDdsZIbxXK5s1w/EM1w55W6HnThsVshRZ7Exxxs2QXJicuraMMqtmdWHUNoRU821UThZgZANUXiJPcAPXy51XO0n58Ki3okHN67m1vI1HeVu29OzML2cRY2TeXzNG5IQLbJiZMRYC5sCXK+rXWoU2CiDKs0aMFy33aXMbLu+IFtWtybQaeja4LSHY8buw7rNlI7uAqvmKbiMKvMRBj7MZ/Uwpt5f0dtai2KOSzIyLvMiNGGymWRZCzEOC1mXS2W1xztV7EYFmWHLKM8LBg7pnDndyRnMoZeYkJ0PO1Z1ke+mHW3sxqfNZf6VNFNP0V4wNTdxIDboFJY+VqLLfomGkuK2G+eSUOJHZZAqsCtt60bavc6LkFgANOeutQS9lImeKQEZ4ggNxZ/iyx4XB4bsxJBDKeYF7GrKbZbiPAwFsy5HDD1gXPmop8O3IHGrW5WJt+BFNjllPbLipJ2TZdyfhEzbkgovxKKOErYkJc6E9etXWwccakO2ha5UG2Zj3m+aQn7V6lM6MOCQN3Xc2JtyIvyqI4mNbZpI1NrOoKi59fMi9PMi2J9jxIMRFaPLxjXKo/I1v6wmx54mmjAkViXBAzA666Af5yrd1TG7SzYnt18sn3Y/U1Z6JrVoe3Xyyfdj9TVnAar8LDmme+gt/Fl/IX/GpI8ZP/8AqB70P5x3NRE0027h5CkuEp5kIYXaUwHEI29jh89dTSfbEynhhW3tPc+vgND8o7h5U6w6aeokfkaneCKTki6+0p21CBO+2UnzYj8VNNRpSblz/ExP8i5VPPrVTMPE+tif61Is/u9VZ2W9yJ4Igp1LE9yqEH+/vJr0yC+lh38Sr+IJrJbQwmIaSR0vq4lC5lBLQZBEBc2swDX91TATkglJBYRjLnQZmGbOxZX0Ho+u3Km7TLzVqRiLfV/ikJpxnHXd+ZrJT4eYgZcwkUuczMpS5SZVKrfQXZR0/rUqwSfB5VbMzENlViM2qiy3Lnrfm3Xp0OzB3q0xKfYv4VAUY8pVHsoAfMk1n8aZmkQqrIgKluJRoXtJmAkt6AuNG59DUKb90DIz2JI4dCQi5VfVl0LBm56groaO1Gd6tDLgs1szsSOR3jjyAFqjfDyDUMje0oLeYC38qhwhcNIXLG7LkuQRlEcYNh0489WTLWzjHcRlT9LP/DkI/AXqN4o2PKS/faUVMXpZqaYQtzq52dw6jEwkZ/TGhY/1rptq5t2fP/cxe2K6TTaJapbQ2PDMQ0iZiBYHMy6Xv0I76zk2Gwi4xMLuRxJdn3z3V2zGOMLm1uschJ6WXvrWYzEpHG0kjBURSzsdAqqLkn3UIk+CZGxLWAFsSztvFdQiizFTZ1GVRw2APdrqFUxs/B7wx7h9HEebO1szAkabzNawOpFj0qkgwV5S8DrHGzLvc7leCIStmAfMDbP0I0GtzajU+GwssrKWJlCo5tPKpRWZshQhhkuY29G3LXnqwbBwkZW6GzHdhWlmdSxQoboWK5sgIzEXt1oChLhcGiu0mHljyRyTEMzXyQhCxGWQgnjFhfvHSq7LhEjkklwroI5XiF50G8yMy5kvMOi3sbHXQGjOI2DhZUs2ZlyuCfhM9yrBQ6swkuVsqaE20FS4nY+GcsWvfNmbLPKmVmBU6K4y5gTcC2a+t6AAPLgApcwShNcshLhZCCq5V+MuDdlF2AGvPQ2UUmz2ykQy2bLmN2IjMkjwxhiJNc0iMoK5h1vY3rQvsjDbtYyoCa5BvGGrkG6tmve4BBBuCBa1UDDgTnlJYjCG0js+IK3jLPxEm05RixF82VjpY0BWbDYLMiiGRmdYnADsOGbPluWkAB+LbS9+69e7QwOFilWP4NI5ccARyS7cV1F5BawUk3sNRrzteg2LhFDIM1iIw155yCq5t2mYvYqAW4L21GnKiMuGieRZDYvETlOY8NwQbgGx0Y8x1oDLYpsDGqs0L5XRXS7lSxYkZOKQBSACTmsO4mpUhwbozRYaWQKmYkMygMYt8sZzSAhipXXlxi5ouNixM9i11RVESIzI0QBvmzq2e5PW40NupvOuzcOjZ+VwL3lfK1kyAspaztl4cxBOg10oDOiPCgR5sJMHlRWSMPmZ2bPwgiXLoqM5JI0630D8EuBlkVFgls7BFkJcIXMAxAT08wO7N72tcEXvRXF7Owg3MTlgWOWEiabOCokl4ZA2ZQFWTW4GW68jarGF2bh0yFAoyuHSzm2dYfg4I4rH4vhty62vrQAGWPBrJIjYaX4prOVZiEW0ZDt8ZyOcHS5tzGhqKA4XIWfCTKRJiFCq+clMNIySS6S6KLC453NgDR7FDCK82cgPJu1mGZ7nelIorgHhvZBcWtzPfTpti4Z9CPTZ3AWaRbmT5TKFccLc2UcLHUi9AB9qYPDxOirhWcPDNNnEpAXdbu2YGQGx3nQHpp3Vp8RgI1Blw8qMf/GzkNlyhi4+NswsRoCWubZb6VptpwQNl3v0bIuVnU2mKx5DkNyrEqLHTQE8qZisBhma7aMAOJZZI+GxULnVhoQDdb62BPIUB7hNgYdWV0SxGqnPJ+RNFbV4nLTl0p1AUtt4Df4eaG4G9jkjBIuAXUqCR1te9AtpdlGmllZ5BkeOWIDiuqSx5AoS+Syniva57wOeqpUBnMdsU/GSbtGaSBYmSIKrBo2kZGiZiANZSdSPQFTjZEhw6JnEcwLSM6jMBM6vmYA8wHe+vdRylQGMw3Zd4yEtmWSYySOGJVId3ArxNvHLMXaIaKMtidBpexF2QALnMDnkR2ZmmcsqYpMQVKs5VeRXhHUdBatXSoAF2g2EZ8uUooCPHxKSUDlDvI7HhkXJoel/CpZNhg4aeDhtOZySFFgZyxBI6kXHlRilQGexOwGaTeDdK+SFRZWyo0W9zMF5OCJALN9X1Wa2wZVJMTRL8plVg7ACUcRJvcm9jblzHXTR0qAzmw+zO4mMpbMbMM2ea9nycOQvkAGSwIW9reN44ezTmSAytE8cGipkN3GWZRmubX+MQ8vonv009KgMdJ2NYqE3ihR9IKwdR8DfC5EIIyrxZ+ehLd9wR2R2cELIbLZDI2W8knFIIQGDSMxuN2fP3nQUqABbS2AJZGa0eVzhy2ZLsfg0yyW8QQtteVhVLDdkAsyy5gcjsyjNMgjG/mlVVRXCnSXLqPojppWqpUBntqdnjK7kPu1kMTOUvvC0TwsCGPocMZXTncE8q8k7N55YJJN025y5l3Ys+SPExiwPL5e9tbWPfWipUAP2NgmhhjiZgwijjjBAIJKIFYm56kVfr2lQH//Z"/>
          <p:cNvSpPr>
            <a:spLocks noChangeAspect="1" noChangeArrowheads="1"/>
          </p:cNvSpPr>
          <p:nvPr/>
        </p:nvSpPr>
        <p:spPr bwMode="auto">
          <a:xfrm>
            <a:off x="155575" y="-990600"/>
            <a:ext cx="182880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200" name="Picture 8" descr="https://encrypted-tbn3.gstatic.com/images?q=tbn:ANd9GcSSCc_tN05UIrAai95eNcYq4XCM9c1rXLO8X3FoXmrrDB4ofl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652" y="3962399"/>
            <a:ext cx="42291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17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Intramuscular Injection</a:t>
            </a:r>
          </a:p>
          <a:p>
            <a:pPr lvl="1"/>
            <a:r>
              <a:rPr lang="en-US" sz="2800" dirty="0" smtClean="0"/>
              <a:t>Common injection sites</a:t>
            </a:r>
          </a:p>
          <a:p>
            <a:pPr lvl="2"/>
            <a:r>
              <a:rPr lang="en-US" sz="2000" dirty="0" smtClean="0"/>
              <a:t>Small animals</a:t>
            </a:r>
          </a:p>
          <a:p>
            <a:pPr lvl="2"/>
            <a:r>
              <a:rPr lang="en-US" sz="2000" b="1" u="sng" dirty="0" smtClean="0">
                <a:solidFill>
                  <a:srgbClr val="FF0000"/>
                </a:solidFill>
              </a:rPr>
              <a:t>Quadriceps</a:t>
            </a:r>
          </a:p>
          <a:p>
            <a:pPr lvl="2"/>
            <a:r>
              <a:rPr lang="en-US" sz="2000" b="1" u="sng" dirty="0" smtClean="0">
                <a:solidFill>
                  <a:srgbClr val="FF0000"/>
                </a:solidFill>
              </a:rPr>
              <a:t>Hamstring</a:t>
            </a:r>
          </a:p>
          <a:p>
            <a:pPr lvl="2"/>
            <a:r>
              <a:rPr lang="en-US" sz="2000" b="1" u="sng" dirty="0" err="1" smtClean="0">
                <a:solidFill>
                  <a:srgbClr val="FF0000"/>
                </a:solidFill>
              </a:rPr>
              <a:t>Epaxial</a:t>
            </a:r>
            <a:endParaRPr lang="en-US" sz="2000" b="1" u="sng" dirty="0" smtClean="0">
              <a:solidFill>
                <a:srgbClr val="FF0000"/>
              </a:solidFill>
            </a:endParaRPr>
          </a:p>
          <a:p>
            <a:pPr lvl="1"/>
            <a:r>
              <a:rPr lang="en-US" sz="2800" dirty="0" smtClean="0"/>
              <a:t>Large animals</a:t>
            </a:r>
          </a:p>
          <a:p>
            <a:pPr lvl="2"/>
            <a:r>
              <a:rPr lang="en-US" sz="2000" b="1" u="sng" dirty="0" smtClean="0">
                <a:solidFill>
                  <a:srgbClr val="FF0000"/>
                </a:solidFill>
              </a:rPr>
              <a:t>Brisket/Chest</a:t>
            </a:r>
          </a:p>
          <a:p>
            <a:pPr lvl="2"/>
            <a:r>
              <a:rPr lang="en-US" sz="2000" b="1" u="sng" dirty="0" smtClean="0">
                <a:solidFill>
                  <a:srgbClr val="FF0000"/>
                </a:solidFill>
              </a:rPr>
              <a:t>Neck</a:t>
            </a:r>
          </a:p>
          <a:p>
            <a:pPr lvl="2"/>
            <a:r>
              <a:rPr lang="en-US" sz="2000" b="1" u="sng" dirty="0" smtClean="0">
                <a:solidFill>
                  <a:srgbClr val="FF0000"/>
                </a:solidFill>
              </a:rPr>
              <a:t>Hamstring</a:t>
            </a:r>
          </a:p>
          <a:p>
            <a:endParaRPr lang="en-US" dirty="0"/>
          </a:p>
        </p:txBody>
      </p:sp>
      <p:pic>
        <p:nvPicPr>
          <p:cNvPr id="34818" name="Picture 2" descr="lumbago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1" y="2286000"/>
            <a:ext cx="3186187" cy="265747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14649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Intranasal Injections</a:t>
            </a:r>
          </a:p>
          <a:p>
            <a:pPr lvl="1"/>
            <a:r>
              <a:rPr lang="en-US" sz="3200" dirty="0" smtClean="0"/>
              <a:t>Placing drops of liquid in </a:t>
            </a:r>
            <a:r>
              <a:rPr lang="en-US" sz="3200" b="1" u="sng" dirty="0" smtClean="0">
                <a:solidFill>
                  <a:srgbClr val="FF0000"/>
                </a:solidFill>
              </a:rPr>
              <a:t>nasal cavity</a:t>
            </a:r>
          </a:p>
          <a:p>
            <a:pPr lvl="1"/>
            <a:r>
              <a:rPr lang="en-US" sz="3200" b="1" u="sng" dirty="0" smtClean="0">
                <a:solidFill>
                  <a:srgbClr val="FF0000"/>
                </a:solidFill>
              </a:rPr>
              <a:t>Respiratory</a:t>
            </a:r>
            <a:r>
              <a:rPr lang="en-US" sz="3200" dirty="0" smtClean="0"/>
              <a:t> medications and vaccines may be given this way</a:t>
            </a:r>
          </a:p>
          <a:p>
            <a:pPr lvl="1"/>
            <a:r>
              <a:rPr lang="en-US" sz="3200" dirty="0" smtClean="0"/>
              <a:t>Elevate the head and neck so the drops don’t leak back out</a:t>
            </a:r>
            <a:endParaRPr lang="en-US" sz="3200" dirty="0"/>
          </a:p>
        </p:txBody>
      </p:sp>
      <p:pic>
        <p:nvPicPr>
          <p:cNvPr id="9218" name="Picture 2" descr="https://encrypted-tbn2.gstatic.com/images?q=tbn:ANd9GcSaeqxBixupkSpPVIOB225R9O0k7n_iUW1suOsMM7OrOS6tdvh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841" y="602427"/>
            <a:ext cx="3259568" cy="217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130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3.02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Apply knowledge of pharmacy laws to properly fill prescriptions.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064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Essential Questions: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are the legal requirements of dispensing prescription medications?</a:t>
            </a:r>
          </a:p>
          <a:p>
            <a:r>
              <a:rPr lang="en-US" sz="3600" dirty="0" smtClean="0"/>
              <a:t>What are the routes of administration possible for medications?</a:t>
            </a:r>
          </a:p>
          <a:p>
            <a:r>
              <a:rPr lang="en-US" sz="3600" dirty="0" smtClean="0"/>
              <a:t>What should be included in client education about prescription medications?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873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Dispensing Medications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Must be dispensed in </a:t>
            </a:r>
            <a:r>
              <a:rPr lang="en-US" sz="3200" b="1" u="sng" dirty="0" smtClean="0">
                <a:solidFill>
                  <a:srgbClr val="FF0000"/>
                </a:solidFill>
              </a:rPr>
              <a:t>childproof</a:t>
            </a:r>
            <a:r>
              <a:rPr lang="en-US" sz="3200" dirty="0" smtClean="0"/>
              <a:t> container</a:t>
            </a:r>
          </a:p>
          <a:p>
            <a:r>
              <a:rPr lang="en-US" sz="3200" dirty="0" smtClean="0"/>
              <a:t>Client can request a non-child proof container due to physical impairment</a:t>
            </a:r>
          </a:p>
          <a:p>
            <a:r>
              <a:rPr lang="en-US" sz="3200" dirty="0" smtClean="0"/>
              <a:t>Bottles or containers may be </a:t>
            </a:r>
            <a:r>
              <a:rPr lang="en-US" sz="3200" b="1" u="sng" dirty="0" smtClean="0">
                <a:solidFill>
                  <a:srgbClr val="FF0000"/>
                </a:solidFill>
              </a:rPr>
              <a:t>colored</a:t>
            </a:r>
            <a:r>
              <a:rPr lang="en-US" sz="3200" dirty="0" smtClean="0"/>
              <a:t> to reduce light exposure</a:t>
            </a:r>
          </a:p>
          <a:p>
            <a:r>
              <a:rPr lang="en-US" sz="3200" b="1" u="sng" dirty="0" smtClean="0">
                <a:solidFill>
                  <a:srgbClr val="FF0000"/>
                </a:solidFill>
              </a:rPr>
              <a:t>Triple</a:t>
            </a:r>
            <a:r>
              <a:rPr lang="en-US" sz="3200" dirty="0" smtClean="0"/>
              <a:t> check all drug names</a:t>
            </a:r>
          </a:p>
          <a:p>
            <a:r>
              <a:rPr lang="en-US" sz="3200" dirty="0" smtClean="0"/>
              <a:t>Verify </a:t>
            </a:r>
            <a:r>
              <a:rPr lang="en-US" sz="3200" b="1" u="sng" dirty="0" smtClean="0">
                <a:solidFill>
                  <a:srgbClr val="FF0000"/>
                </a:solidFill>
              </a:rPr>
              <a:t>expiration</a:t>
            </a:r>
            <a:r>
              <a:rPr lang="en-US" sz="3200" dirty="0" smtClean="0"/>
              <a:t> dates</a:t>
            </a:r>
          </a:p>
        </p:txBody>
      </p:sp>
    </p:spTree>
    <p:extLst>
      <p:ext uri="{BB962C8B-B14F-4D97-AF65-F5344CB8AC3E}">
        <p14:creationId xmlns:p14="http://schemas.microsoft.com/office/powerpoint/2010/main" val="314063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Dispensing Medications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Remember </a:t>
            </a:r>
            <a:r>
              <a:rPr lang="en-US" sz="4000" b="1" u="sng" dirty="0" smtClean="0">
                <a:solidFill>
                  <a:srgbClr val="FF0000"/>
                </a:solidFill>
              </a:rPr>
              <a:t>rights</a:t>
            </a:r>
            <a:r>
              <a:rPr lang="en-US" sz="4000" dirty="0" smtClean="0"/>
              <a:t> of medication administration</a:t>
            </a:r>
          </a:p>
          <a:p>
            <a:pPr lvl="1"/>
            <a:r>
              <a:rPr lang="en-US" sz="3600" dirty="0" smtClean="0"/>
              <a:t>Right </a:t>
            </a:r>
            <a:r>
              <a:rPr lang="en-US" sz="3600" b="1" u="sng" dirty="0" smtClean="0">
                <a:solidFill>
                  <a:srgbClr val="FF0000"/>
                </a:solidFill>
              </a:rPr>
              <a:t>patient</a:t>
            </a:r>
          </a:p>
          <a:p>
            <a:pPr lvl="1"/>
            <a:r>
              <a:rPr lang="en-US" sz="3600" dirty="0" smtClean="0"/>
              <a:t>Right </a:t>
            </a:r>
            <a:r>
              <a:rPr lang="en-US" sz="3600" b="1" u="sng" dirty="0" smtClean="0">
                <a:solidFill>
                  <a:srgbClr val="FF0000"/>
                </a:solidFill>
              </a:rPr>
              <a:t>drug</a:t>
            </a:r>
          </a:p>
          <a:p>
            <a:pPr lvl="1"/>
            <a:r>
              <a:rPr lang="en-US" sz="3600" dirty="0" smtClean="0"/>
              <a:t>Right </a:t>
            </a:r>
            <a:r>
              <a:rPr lang="en-US" sz="3600" b="1" u="sng" dirty="0" smtClean="0">
                <a:solidFill>
                  <a:srgbClr val="FF0000"/>
                </a:solidFill>
              </a:rPr>
              <a:t>strength</a:t>
            </a:r>
          </a:p>
          <a:p>
            <a:pPr lvl="1"/>
            <a:r>
              <a:rPr lang="en-US" sz="3600" dirty="0" smtClean="0"/>
              <a:t>Right </a:t>
            </a:r>
            <a:r>
              <a:rPr lang="en-US" sz="3600" b="1" u="sng" dirty="0" smtClean="0">
                <a:solidFill>
                  <a:srgbClr val="FF0000"/>
                </a:solidFill>
              </a:rPr>
              <a:t>quantity</a:t>
            </a:r>
          </a:p>
          <a:p>
            <a:pPr lvl="1"/>
            <a:r>
              <a:rPr lang="en-US" sz="3600" dirty="0" smtClean="0"/>
              <a:t>Right </a:t>
            </a:r>
            <a:r>
              <a:rPr lang="en-US" sz="3600" b="1" u="sng" dirty="0" smtClean="0">
                <a:solidFill>
                  <a:srgbClr val="FF0000"/>
                </a:solidFill>
              </a:rPr>
              <a:t>frequency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2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Amount to Dispense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May need to be </a:t>
            </a:r>
            <a:r>
              <a:rPr lang="en-US" sz="3200" b="1" u="sng" dirty="0" smtClean="0">
                <a:solidFill>
                  <a:srgbClr val="FF0000"/>
                </a:solidFill>
              </a:rPr>
              <a:t>calculated</a:t>
            </a:r>
          </a:p>
          <a:p>
            <a:r>
              <a:rPr lang="en-US" sz="3200" dirty="0" smtClean="0"/>
              <a:t>All matches should be double checked</a:t>
            </a:r>
          </a:p>
          <a:p>
            <a:r>
              <a:rPr lang="en-US" sz="3200" dirty="0" smtClean="0"/>
              <a:t>Medications may be counted, using a </a:t>
            </a:r>
            <a:r>
              <a:rPr lang="en-US" sz="3200" b="1" u="sng" dirty="0" smtClean="0">
                <a:solidFill>
                  <a:srgbClr val="FF0000"/>
                </a:solidFill>
              </a:rPr>
              <a:t>pill-counting tray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4" name="AutoShape 2" descr="data:image/jpeg;base64,/9j/4AAQSkZJRgABAQAAAQABAAD/2wCEAAkGBxQTEhUUExQUFBQWFBQVFxgYFRQUGBcXFBQWFxQUFxQYHCggGBwlHBQUITEhJSkrLi4uFx8zODMsNygtLiwBCgoKDg0OGxAQGiwkHSQrLCwsLCwsLywsLCwsLCwsLCwsLCwsLCwsLCssLCwsLCwsLCwsLCwsLCwsLCwsLCwsLP/AABEIAOEA4QMBIgACEQEDEQH/xAAcAAABBQEBAQAAAAAAAAAAAAAAAQIDBAUGBwj/xABAEAACAQICBgULAgUEAgMAAAAAAQIDEQQhBRIxQVGRBmFicYETFRYiMlKhscHR8EKSFCNTcqIzwuHxQ7IHNIL/xAAaAQEAAwEBAQAAAAAAAAAAAAAAAQIEAwUG/8QAKxEAAgEEAwABAwMEAwAAAAAAAAECAxESUQQTITEFIkEyodEUYYGRI0Jx/9oADAMBAAIRAxEAPwD3EAAAAAAAAAAAAAAAAAAAAAAAAAAAAAAAAAAAAAAAAAAAAAAAAAAAAAAADKWnqXa/aC09S7XL/krnHZbF6NUDL8+0u1+0PPtLtchnHYxejUAy1p2l2v2i+fKXa5DOOyMXo0wMx6cpdrkJ59pdrkM47JxejUAy/P1LtftDz7S7XIZx2MXo1AMzz5S7XIR6dpdrkM47GMtGoBlrT1LtftDz7S7X7RnHYxejUAy/PtLtchPP1LtftGcdjF6NUDMWnKXa5CPT1LtftGcdjF6NQDL8/Uu1yDz7S7XIZx2MXo1AMvz7S7XIPPtLtchnHYxejUAy/PtLtcgenaXa5DOOxi9GoBlLT1LtftFWnqXa5DOOxi9GoBmefaXa5CefKXa5DOOxhLRqAZnnul2uQDOOxi9HKoGOsNMZqBMVso43S1Omnd6zTs4xs2n15mdDpPDXUXCSXG6ZzdWKdmzrGjOSukdAguUsFpKnUdovNbnk/DiXLl4yT9RzlFxdmPQaoyTF1ixArEsKncc0AN+IjHaojRACw1odYLEEiXHJ3EE1QAcRUFx1rkkEcqYy7RNqiSfEEjFIcpCKPACAOfUJfiAtgQJqiOI5BcEjLjtYVq4mqAF3+MBoAkcQY7/SqNPVahNp7bWTzJxJRumtqeXg9pL+CF4zzHBx232t3L9itilqVZRWxSa+JWni5K6slY8yUG2e0n4XsJF+Wpau3ykWl3NXPQpSsed9F5XxMXJ3azXU/wAZ3lWoa6KxRh5fskSa4a5LgcHrJSlsexfU3MLhV7qXgjTFNmGUkjBRJFnRVtHRazivBWfNHP4yl5Oeq801dPqz+xMo2IUrhcWw2wIgkVoaPTBgkYKK0NaIAtxLAAAusKIgcSCRHD83De8ks+AiaBAxxGpWHsGCQTHXG6o1PiAPFGaw5TAF1gE/NoEgRRFuIhUyCTzfT+WJqf3mZin6zNfparYmfXqv/FGNjH6xkt9x69N/ai50dqWrw/uS+KO8crnnehpfzof3R+aPQYrPI6xMvJXqZvaBxalHVdrxk13qx0lNWRxeBpuMtaOTe1PY/wDk2VjXb2X4NGunJJenm1Ie+GxicVZcOt/Q5jSWJ8rVSivVjFL4vaS4irKWxJdbd/giCjTUclvzb3vvInK4hG3pIkIKxypye5lEmXGgmSeR4tL/AC+RIqK4SfKKOipyZRziiBMfGm3sz+JLkvdXcnJ89gOafvPxsuRdUtlHU0Qug+KXew8hlleT6k7cyeN9yS8PuSKjKW27LdUSvYytDCy36q8foiVYVb233ZfEu0cE+BZhg+JKpRDqSMyVCUlsyWyK/M2Zkqh10IJGTpyjSivKST1tyTtrPrK1Kd/Sac7eMyo7L7tg4qxxd3eW3Z1JcEtyJI1LmZmglSCQifEeARaoiH2ETAEv1gOsAJGMSUx7iR1IEhHA9Nf/ALF+MY/K30MPFbfBHf6Y0RGtZSWzZJZNfdGRV6JXa/mO1vdRwcfT0KVaONmcxo52qQ3+tH5nqGBoWze0qaA6KUafrvWlLc3m+trcjpadCK2R5tv4bDvToyfpj5HJi3ZFaKvu5E3kZbdi68vmWop93dl8iatBKNmruWefUd1R2Y3W0Z6p9fJN/Yk8l2f3O3wJGm99u7L5Cxwbe46KnFFHUkyLWS3pf2x+oxzXBvvdzQp6Me8WdOlD2pLn9C3iK+soJy3Zdy+o6OFk+LJammqEPZTl3Ky5sxMb01cZuKppR4+013rgTH7nZETeCvLw36ejX3Erw9OHtziu9pHIz6RSqf8AkbXVZfIqyxl+PecpVLeWOsad1e52i0hQTtH1n1L7lPFdIdV2jBLrb+iRy0JzveMs+4sYrCxklabc3+eBhqcqpGqk/wBLNMaEXG/5NSppupL9er3ZfEsYPT7jZT9dbL7Gvuc9Q0c98iaeCkjQpu5zcIneUKynFSjsZz/S2vqxg3s17c1l9S10YxGtGUXti78/+ip0xwuvh59mUJf5ar/9jvL2JxirTMKnUTNChExcBh7GzTaW1pGM1lmwjVhjrLiN/iepkkKLJdcTaRxrK9tg6RAasLqoBlxSQSiNDYyHNlipFOBHTjFu11k7S6tmT4OzRYlJJXbSXFuyXictozTEKOL8pOzpVG1Pek0nqT+nI7UuO6l2vwcqnJjTaT/J3UYK9uGVvkWIUzK0ZpOjjIuVFtODs01aVv0u3DJnQ4WirGlxcXZmdSUldCYajvH1aaebRYcbIhKkiU0luOc090gqUZuHqxVrxdm21xz8ToTC6Y6FWIo6y9unmutfqj9fArO9vC8LX9Odnp+dTbKT+XwIHiGyHR+Btk2bNPDRMjdzXaxlqM2VcVoib9ZXfFfY6NJLcE6iSz28OJX+q/p/uOdTjxrxxZxiw7TvdqXVk/HiaWC0hCP+rH/9RTa8Y7fmaOksHGa92XH7nPVYyg7SX/Pceo+vlQs/H+54zVfhzuvY/sdPQxcUtaKTTQ2lirvOyuzmKU2peo9V7+D747zRw2OSdqvq9rbHx93xMFX6eoTcou7t/k9Gh9RjUjaSsdBJRTyd945YjcV4VovY14EkIIz04ShG0ndmyUk/gv6DrauI6pxa8cmvkzQ6RYmEYSg3nOOS8dr5HMVMXqzTi84u6f5tMzSekXnJy1pPe3c691o2RaPGylk/g0adVbETRrRXecxhNMLPMkwmkrzlnwscLs1YJHVU3cm1Sjgq14q+15/Y0Il16c34ynWiRzrSW8uVocCnVgSH6L5wfD4iFfyYEXK4oZ0ixtSjKnOLXk23CcWk837Lvt6tu8oV+lqSajB69uPq/dmxpzB+VpSg96/6fOx5xJu+ftRbjJdccmezw6FOrH7l6jwPqFerR9g/GaON0pUqv15N9WxLwRnVqjzHoirx3nsKEYq0UfPqTlPKT9N7oXpFUKsal3qyepUjuSbzfhkz2GhOx8/aPnqzS3SsvH9P25Hr3Q/SPlaChL26Xqvi4/pf08DyuXBqV2fQcaatZHXpkU0JRndEjRkNZFJCRHDGgDjtO4LyVW69mV5R55r4jaFS6Oo0xgvLUmv1LOPet3icdQlZ2ZkqRxdzXTlkjRZHVp2jrXHQkRVMOn8/xGerGcrYOx1i0vkgdVbwr4SFRWkvzqe4lqYJMRRcTQnY4yjdWfwc3pLREqT1lnHjvXeZ7nx5nazldW4matAwcru6Xupq3gb6XJS/X87PH5H0+V/+J+aMHBVJQd4S8Nqfhu8C8+kcX6r9VrJ8G+plnE9G5N3pXfVv8GYOlOj8027qMt8ZOzud3SpciPnycafKr8Odqnx+xbxukMsmU8PSq4l2pxc9zexL+57ino/Q1ST9Z3S2xT3X2a249AoaT8nTUKOH1ElsbTSe95e13nl1eKqTtJ/yfRUef3xvTj/H+zjsRoJ056k5Xks5KOy+6z2sz62HkqkdVv2krdTy2nUYmjUk3JRlKUm292b7xuj9AyclOrlZ3UU18WZfz4bv+vvybOj/AJGlEr06ajsHuZZHF+lhq5BUgSU5McyxBU8kKT6gpUkSorqxwHSbBeTra1vVqXv1Tj918j0Aw+k+j/K0pW9pLWj/AHRziejw63XUR5PMo9tNo4WPAVoZGd0pc/k0Sn0i9PkpJp2ZVqw/Pkzq+immfJzhVex/y6q8Vd/BM5qoiTRlbVqar9meXdL9L5XXIycqllH/AMPQ4Na0sT3ajKz/ADmXEzkuiGkfKUdST9ek9Xvj+l/NeB1FCdzxme4ndD5oY0StEbBI2LOV6SYLUqeUXsz+Et/PbzOpkiHHYVVabg9+zqa2MpOOSLwlizkqE7oSVJ3yYzC4OpruKi207OyyTXWb2G0NN+01H4v7GZQbNLmkZsFlnmPhh9b2U33Jmu8PQpe07vrf+1EFbT8I5Qi/glyRfBL5ZTNv4RBR0FJ7Worn8C1/D4eiv5kk31v/AGozcRpKpP8AVZdWXyMmvCO9u/eTml8IjCT+WbuJ07T2U4+OxckYek/53+ok+D3ruZFTjbJEdaUk8yvbL8OxLowatJXGYZRjZLJWNalJfAwakHuJqONtk8ji37dmyKio2ibsmhFIzFjk95LSxHAXQLspD4lWMiWMiSLlmLJSrGZKpEglyAj1+4CBYGiKtC6JhC6ZmaPNtN4PyVeXu1PXXfkpr6+JShw4HZ9LNH69PWiryg9Zd6TuvFX+BxEamae55p9TPpeFW7Kf90fMfUePhUbXwyZ5latC6/PBllDKiNbR5sJOLujo+hePrvEqcYOcVH+YorZF5SfPPwPVaMrM8d6Gab/hcQ98KkXFrZmk3E9DwGn1iITUFapBW1b2bTTtKK2tL4Hi81Yy8Xwj6PhNSivfk6yLGzRzODq1b62pKCSzu9v3NbAYyU5NOztvR49LmqUlCcWmz050HFXTui1WqKMXKTUUtrbsl4mTV6U4SDt5aMnwipS+SsZn/wAk47UwjinnUmoeC9Z/JHluDu5LvNFSpZ2RFOlkrs9grdJL/wCnDxl9kZuJ0pVntlZcFkZWCnLVSsWVhJSOLnJ/k6qEUNlNbwVR/pRZho+20s06KW4rctYz40JS2k9LRqvmXlJDmSQRxwsUV8Rh4tMtSiRVKfiQSY9WFmVa0k9pdxtEyqkcxcmxQxFK92skRYbScoSs3eO/j4EmIpSz1TNlo+cnnJR/yfIpZs03gkdfhMdGSTTy+JfpVEzkcFhVT2OTfFv6bDSp4xrrLLw4v+x0UaqQqq5mD50S2/Unw+PUtjFyUbeuhDN/iesADbGska/PuMsXM5DXhrLrPNtJ4PyNWcP0+3Huk814O56c0c10o0U6iThbWi8r70/aizfwa/XOz+GYefQ7afnycdF/Ac1dEcqcqctWacXfY/o9j8CWLPoE0/g+VqwcJFOOVSP91+WZt0sU6c4yi2pXurFXRlDWrp2uop34XaskdVR0Gn61jyedUtKx7vApOcEzotCdIPKJRqW1t74m5V0pRowcpThFdVr8t5w08M1lYdHRzltieU6h7PWZfSHHSx9dKCapwuo3Wbu85PkjU0T0cjBXauzQwmjtXgaEVY4ttu7Oq8VkR06EVsRLF23AIgQK2McRzBMAjbFTsPaGOIAqkEkRthfiLixWxdJmLiMLI6N2ZUrUEwWRzFSnJEWo7m3Xwb4lCtQkgTcqXsLrCyjK42EHvBIWTQ1UeA9ZMfEAZaXH5iFjW/LgRZE3Z2i/EL+f9BKN8xt+ZY4iyRXr0tZW2MsJ8/mI4/n2JTsQ1cxMdo9TWrUipRfVyd9zMqn0Ri3lKolwuvna51r6xUaI8qcV4zPPiU5/qRj4DQUKWxLL8z+5sxiGqKjjObk7s7wpxgrRB01wuCXAULlC4JjkNBAgdYQExWgSNsgYgaxAAG8hyEaAGuNyOUST5hcAhaEuTShcjcbdZFi1yKcLlWrQLthJriAYdehLcipPDy3nQ1KNypWw9wSYUoWewSCd9ho/wtusrSoZgkis/wAQEv8ADLrAA9QWgF775ISXR6L/AFvkjbA2dcdGHOWzE9Hl775IX0fj775I2gHXHQ7JbMT0ej775IPR6PvvkjbAdcdDslsxH0ej775IVdH1/UfJG0A646HZLZi+j8fffJB6Pr33yRtAOuOhnLZi+YF775IH0fXvvkjaAdcdDOWzF9H1775IPR9e++SNoB1x0M5bMT0eXvvkhX0fj775I2gHXHQzlsxPR5e++SF9H1775I2gHXHQ7JbMR9Ho+++SD0ej775I2wHXEZy2Yfo6v6j5IH0dj775I3AHXHQ7JbMF9G4+++SD0bj/AFH+1G8A646HZLZgPozH+o+SEfReP9R/tR0AEdcdDsls5ufRKD/8kv2oj9DIf1JftR1AE9cdDsls5j0Nh/Vl+1AdOA646HZLYAAFygAAAAAAAAAAAAAAAAAAAAAAAAAAAAAAAAAAAAAAAAAAAAAAAAAAAAAAAAAAAAAAAAAAAAAAAAAAAAAAAAAAAAAAAAAAAAAAAAAAAAAAAAAAf//Z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s://encrypted-tbn1.gstatic.com/images?q=tbn:ANd9GcSQ0da4SVMaEjSN72q_Zlpk_7Autjt4wugM-dj6jr6_xjAHzoW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5451" y="4000500"/>
            <a:ext cx="3467959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83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Educating Client on Medication Use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Carefully go over instructions to client</a:t>
            </a:r>
          </a:p>
          <a:p>
            <a:r>
              <a:rPr lang="en-US" sz="3600" dirty="0" smtClean="0"/>
              <a:t>Teach how to administer</a:t>
            </a:r>
          </a:p>
          <a:p>
            <a:r>
              <a:rPr lang="en-US" sz="3600" dirty="0" smtClean="0"/>
              <a:t>Explain</a:t>
            </a:r>
          </a:p>
          <a:p>
            <a:pPr lvl="1"/>
            <a:r>
              <a:rPr lang="en-US" sz="3200" b="1" u="sng" dirty="0" smtClean="0">
                <a:solidFill>
                  <a:srgbClr val="FF0000"/>
                </a:solidFill>
              </a:rPr>
              <a:t>Why</a:t>
            </a:r>
            <a:r>
              <a:rPr lang="en-US" sz="3200" dirty="0" smtClean="0"/>
              <a:t> medication is being administered</a:t>
            </a:r>
          </a:p>
          <a:p>
            <a:pPr lvl="1"/>
            <a:r>
              <a:rPr lang="en-US" sz="3200" b="1" u="sng" dirty="0" smtClean="0">
                <a:solidFill>
                  <a:srgbClr val="FF0000"/>
                </a:solidFill>
              </a:rPr>
              <a:t>How</a:t>
            </a:r>
            <a:r>
              <a:rPr lang="en-US" sz="3200" dirty="0" smtClean="0"/>
              <a:t> medication is to be administered</a:t>
            </a:r>
          </a:p>
          <a:p>
            <a:pPr lvl="1"/>
            <a:r>
              <a:rPr lang="en-US" sz="3200" b="1" u="sng" dirty="0" smtClean="0">
                <a:solidFill>
                  <a:srgbClr val="FF0000"/>
                </a:solidFill>
              </a:rPr>
              <a:t>How much</a:t>
            </a:r>
            <a:r>
              <a:rPr lang="en-US" sz="3200" dirty="0" smtClean="0"/>
              <a:t> is to be administered</a:t>
            </a:r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When</a:t>
            </a:r>
            <a:r>
              <a:rPr lang="en-US" sz="3600" dirty="0" smtClean="0"/>
              <a:t> the medication is to be administered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2130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Administering Oral Medications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3600" b="1" u="sng" dirty="0" err="1" smtClean="0">
                <a:solidFill>
                  <a:srgbClr val="FF0000"/>
                </a:solidFill>
              </a:rPr>
              <a:t>Tablets</a:t>
            </a:r>
            <a:r>
              <a:rPr lang="fr-FR" sz="3600" dirty="0" smtClean="0"/>
              <a:t>, </a:t>
            </a:r>
            <a:r>
              <a:rPr lang="fr-FR" sz="3600" b="1" u="sng" dirty="0" smtClean="0">
                <a:solidFill>
                  <a:srgbClr val="FF0000"/>
                </a:solidFill>
              </a:rPr>
              <a:t>capsules</a:t>
            </a:r>
            <a:r>
              <a:rPr lang="fr-FR" sz="3600" dirty="0" smtClean="0"/>
              <a:t>, or </a:t>
            </a:r>
            <a:r>
              <a:rPr lang="fr-FR" sz="3600" b="1" u="sng" dirty="0" err="1" smtClean="0">
                <a:solidFill>
                  <a:srgbClr val="FF0000"/>
                </a:solidFill>
              </a:rPr>
              <a:t>liquids</a:t>
            </a:r>
            <a:endParaRPr lang="fr-FR" sz="3600" b="1" u="sng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Placement at the back of the mouth for swallowing</a:t>
            </a:r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Pet </a:t>
            </a:r>
            <a:r>
              <a:rPr lang="en-US" sz="3600" b="1" u="sng" dirty="0" err="1" smtClean="0">
                <a:solidFill>
                  <a:srgbClr val="FF0000"/>
                </a:solidFill>
              </a:rPr>
              <a:t>piller</a:t>
            </a:r>
            <a:endParaRPr lang="en-US" sz="3600" b="1" u="sng" dirty="0" smtClean="0">
              <a:solidFill>
                <a:srgbClr val="FF0000"/>
              </a:solidFill>
            </a:endParaRPr>
          </a:p>
          <a:p>
            <a:pPr lvl="1"/>
            <a:r>
              <a:rPr lang="en-US" sz="3200" dirty="0" smtClean="0"/>
              <a:t>Used to place medication in back of throat</a:t>
            </a:r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Balling gun</a:t>
            </a:r>
          </a:p>
          <a:p>
            <a:pPr lvl="1"/>
            <a:r>
              <a:rPr lang="en-US" sz="3200" dirty="0" smtClean="0"/>
              <a:t>Dispensing device used for large animals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714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Pet </a:t>
            </a:r>
            <a:r>
              <a:rPr lang="en-US" dirty="0" err="1" smtClean="0"/>
              <a:t>piller</a:t>
            </a:r>
            <a:endParaRPr lang="en-US" dirty="0"/>
          </a:p>
        </p:txBody>
      </p:sp>
      <p:pic>
        <p:nvPicPr>
          <p:cNvPr id="1026" name="Picture 2" descr="Pet Pill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828801"/>
            <a:ext cx="4457700" cy="44577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941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85</TotalTime>
  <Words>477</Words>
  <Application>Microsoft Office PowerPoint</Application>
  <PresentationFormat>Widescreen</PresentationFormat>
  <Paragraphs>103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Tw Cen MT</vt:lpstr>
      <vt:lpstr>Tw Cen MT Condensed</vt:lpstr>
      <vt:lpstr>Wingdings 3</vt:lpstr>
      <vt:lpstr>Integral</vt:lpstr>
      <vt:lpstr>Handling Pharmaceuticals</vt:lpstr>
      <vt:lpstr>Objective 3.02</vt:lpstr>
      <vt:lpstr>Essential Questions:</vt:lpstr>
      <vt:lpstr>Dispensing Medications</vt:lpstr>
      <vt:lpstr>Dispensing Medications</vt:lpstr>
      <vt:lpstr>Amount to Dispense</vt:lpstr>
      <vt:lpstr>Educating Client on Medication Use</vt:lpstr>
      <vt:lpstr>Administering Oral Medications</vt:lpstr>
      <vt:lpstr>Pet piller</vt:lpstr>
      <vt:lpstr>Administering Aural Medications</vt:lpstr>
      <vt:lpstr>Administering Topical Medications</vt:lpstr>
      <vt:lpstr>Administering Ophthalmic Medications</vt:lpstr>
      <vt:lpstr>Administering Injections</vt:lpstr>
      <vt:lpstr>Filling a Syringe</vt:lpstr>
      <vt:lpstr>Filling a Syringe</vt:lpstr>
      <vt:lpstr>Filling a Syringe</vt:lpstr>
      <vt:lpstr>Injections</vt:lpstr>
      <vt:lpstr>Injections</vt:lpstr>
      <vt:lpstr>Injections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Handling Pharmaceuticals</dc:title>
  <dc:creator>jkinney</dc:creator>
  <cp:lastModifiedBy>Kelly Durdock</cp:lastModifiedBy>
  <cp:revision>7</cp:revision>
  <dcterms:created xsi:type="dcterms:W3CDTF">2015-01-22T13:43:27Z</dcterms:created>
  <dcterms:modified xsi:type="dcterms:W3CDTF">2016-09-30T00:29:03Z</dcterms:modified>
</cp:coreProperties>
</file>