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7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8" r:id="rId13"/>
    <p:sldId id="267" r:id="rId14"/>
    <p:sldId id="268" r:id="rId15"/>
    <p:sldId id="269" r:id="rId16"/>
    <p:sldId id="270" r:id="rId17"/>
    <p:sldId id="271" r:id="rId18"/>
    <p:sldId id="272" r:id="rId19"/>
    <p:sldId id="279" r:id="rId20"/>
    <p:sldId id="273" r:id="rId21"/>
    <p:sldId id="280" r:id="rId22"/>
    <p:sldId id="274" r:id="rId23"/>
    <p:sldId id="275" r:id="rId24"/>
    <p:sldId id="27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55" d="100"/>
          <a:sy n="55" d="100"/>
        </p:scale>
        <p:origin x="114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705D0CA-E158-4B87-8B64-C6E8F4021FAC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1654F1A-3B30-4531-816F-3FAE8ECE2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75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D0CA-E158-4B87-8B64-C6E8F4021FAC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54F1A-3B30-4531-816F-3FAE8ECE2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19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705D0CA-E158-4B87-8B64-C6E8F4021FAC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1654F1A-3B30-4531-816F-3FAE8ECE2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60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D0CA-E158-4B87-8B64-C6E8F4021FAC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71654F1A-3B30-4531-816F-3FAE8ECE2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62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705D0CA-E158-4B87-8B64-C6E8F4021FAC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1654F1A-3B30-4531-816F-3FAE8ECE2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3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D0CA-E158-4B87-8B64-C6E8F4021FAC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54F1A-3B30-4531-816F-3FAE8ECE2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96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D0CA-E158-4B87-8B64-C6E8F4021FAC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54F1A-3B30-4531-816F-3FAE8ECE2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08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D0CA-E158-4B87-8B64-C6E8F4021FAC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54F1A-3B30-4531-816F-3FAE8ECE2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995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D0CA-E158-4B87-8B64-C6E8F4021FAC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54F1A-3B30-4531-816F-3FAE8ECE2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959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705D0CA-E158-4B87-8B64-C6E8F4021FAC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1654F1A-3B30-4531-816F-3FAE8ECE2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69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D0CA-E158-4B87-8B64-C6E8F4021FAC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54F1A-3B30-4531-816F-3FAE8ECE2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3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705D0CA-E158-4B87-8B64-C6E8F4021FAC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1654F1A-3B30-4531-816F-3FAE8ECE2BD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61614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Proper Laboratory Procedures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25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Blood Chemistry Procedures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1193" y="2180496"/>
            <a:ext cx="7637650" cy="3678303"/>
          </a:xfrm>
        </p:spPr>
        <p:txBody>
          <a:bodyPr>
            <a:noAutofit/>
          </a:bodyPr>
          <a:lstStyle/>
          <a:p>
            <a:r>
              <a:rPr lang="en-US" sz="3200" b="1" u="sng" dirty="0" err="1" smtClean="0">
                <a:solidFill>
                  <a:srgbClr val="FF0000"/>
                </a:solidFill>
              </a:rPr>
              <a:t>Vacutainer</a:t>
            </a:r>
            <a:r>
              <a:rPr lang="en-US" sz="3200" dirty="0" smtClean="0"/>
              <a:t> tubes have a vacuum created to place a needle and syringe into a rubber plunger.</a:t>
            </a:r>
          </a:p>
          <a:p>
            <a:pPr lvl="1"/>
            <a:r>
              <a:rPr lang="en-US" sz="2800" dirty="0" smtClean="0"/>
              <a:t>Each test requires a specific amount of blood, serum, or plasma to run the sample</a:t>
            </a:r>
          </a:p>
          <a:p>
            <a:pPr lvl="1"/>
            <a:r>
              <a:rPr lang="en-US" sz="2800" dirty="0" smtClean="0"/>
              <a:t>Allow the samples that require centrifuging at least 30 minutes to clot prior to spinning but not more than 60 minutes</a:t>
            </a:r>
          </a:p>
        </p:txBody>
      </p:sp>
      <p:pic>
        <p:nvPicPr>
          <p:cNvPr id="7170" name="Picture 2" descr="http://www.courseyenterprises.com/images/uploaded_images/kit/19709230814b981722ba51c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1994" y="3012141"/>
            <a:ext cx="3037559" cy="2273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744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Blood Chemistry Procedures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1192" y="2374133"/>
            <a:ext cx="11029615" cy="3678303"/>
          </a:xfrm>
        </p:spPr>
        <p:txBody>
          <a:bodyPr>
            <a:noAutofit/>
          </a:bodyPr>
          <a:lstStyle/>
          <a:p>
            <a:r>
              <a:rPr lang="en-US" sz="2800" dirty="0" smtClean="0"/>
              <a:t>Different tubes are used for specific requirements. 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Red Top</a:t>
            </a:r>
            <a:r>
              <a:rPr lang="en-US" sz="2800" dirty="0" smtClean="0"/>
              <a:t>- Sterile or no anticoagulant that contains a gel separator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C000"/>
                </a:solidFill>
              </a:rPr>
              <a:t>Tiger Stripe</a:t>
            </a:r>
            <a:r>
              <a:rPr lang="en-US" sz="2800" dirty="0" smtClean="0"/>
              <a:t>- Contains no silicone, gel separators, anticoagulants, or additives of any kind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7030A0"/>
                </a:solidFill>
              </a:rPr>
              <a:t>Lavender Top</a:t>
            </a:r>
            <a:r>
              <a:rPr lang="en-US" sz="2800" dirty="0" smtClean="0"/>
              <a:t>- Sterile, contains EDTA as the anticoagulant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B050"/>
                </a:solidFill>
              </a:rPr>
              <a:t>Green Top</a:t>
            </a:r>
            <a:r>
              <a:rPr lang="en-US" sz="2800" dirty="0" smtClean="0"/>
              <a:t>- Sterile, contains lithium heparin as the anticoagulant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B0F0"/>
                </a:solidFill>
              </a:rPr>
              <a:t>Light Blue Top- </a:t>
            </a:r>
            <a:r>
              <a:rPr lang="en-US" sz="2800" dirty="0" smtClean="0"/>
              <a:t>Sterile, contains sodium citrate as the anticoagulant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Gray Top</a:t>
            </a:r>
            <a:r>
              <a:rPr lang="en-US" sz="2800" dirty="0" smtClean="0"/>
              <a:t>- Sterile, contains potassium oxalate and sodium fluoride as the anticoagulant</a:t>
            </a:r>
          </a:p>
        </p:txBody>
      </p:sp>
    </p:spTree>
    <p:extLst>
      <p:ext uri="{BB962C8B-B14F-4D97-AF65-F5344CB8AC3E}">
        <p14:creationId xmlns:p14="http://schemas.microsoft.com/office/powerpoint/2010/main" val="72133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Blood Chemistry Procedures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1192" y="2374133"/>
            <a:ext cx="11029615" cy="3678303"/>
          </a:xfrm>
        </p:spPr>
        <p:txBody>
          <a:bodyPr>
            <a:noAutofit/>
          </a:bodyPr>
          <a:lstStyle/>
          <a:p>
            <a:r>
              <a:rPr lang="en-US" sz="2800" dirty="0" smtClean="0"/>
              <a:t>Allow the samples that require centrifuging at least </a:t>
            </a:r>
            <a:r>
              <a:rPr lang="en-US" sz="2800" b="1" u="sng" dirty="0" smtClean="0">
                <a:solidFill>
                  <a:srgbClr val="FF0000"/>
                </a:solidFill>
              </a:rPr>
              <a:t>30</a:t>
            </a:r>
            <a:r>
              <a:rPr lang="en-US" sz="2800" dirty="0" smtClean="0"/>
              <a:t> minutes to clot prior to spinning but not more than </a:t>
            </a:r>
            <a:r>
              <a:rPr lang="en-US" sz="2800" b="1" u="sng" dirty="0" smtClean="0">
                <a:solidFill>
                  <a:srgbClr val="FF0000"/>
                </a:solidFill>
              </a:rPr>
              <a:t>60</a:t>
            </a:r>
            <a:r>
              <a:rPr lang="en-US" sz="2800" dirty="0" smtClean="0"/>
              <a:t> minutes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32420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Blood Chemistry Procedures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1192" y="2320345"/>
            <a:ext cx="11029615" cy="3678303"/>
          </a:xfrm>
        </p:spPr>
        <p:txBody>
          <a:bodyPr>
            <a:noAutofit/>
          </a:bodyPr>
          <a:lstStyle/>
          <a:p>
            <a:r>
              <a:rPr lang="en-US" sz="2400" dirty="0" smtClean="0"/>
              <a:t>Specific procedures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400" b="1" u="sng" dirty="0" smtClean="0">
                <a:solidFill>
                  <a:srgbClr val="FF0000"/>
                </a:solidFill>
              </a:rPr>
              <a:t>Complete Blood Count</a:t>
            </a:r>
          </a:p>
          <a:p>
            <a:pPr marL="880110" lvl="1" indent="-514350"/>
            <a:r>
              <a:rPr lang="en-US" sz="2000" dirty="0" smtClean="0"/>
              <a:t>evaluates the different types of white blood cells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400" b="1" u="sng" dirty="0" smtClean="0">
                <a:solidFill>
                  <a:srgbClr val="FF0000"/>
                </a:solidFill>
              </a:rPr>
              <a:t>Blood Smear</a:t>
            </a:r>
          </a:p>
          <a:p>
            <a:pPr marL="880110" lvl="1" indent="-514350"/>
            <a:r>
              <a:rPr lang="en-US" sz="2000" dirty="0" smtClean="0"/>
              <a:t>evaluates the blood cell morphology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400" b="1" u="sng" dirty="0" smtClean="0">
                <a:solidFill>
                  <a:srgbClr val="FF0000"/>
                </a:solidFill>
              </a:rPr>
              <a:t>Packed Cell Volume</a:t>
            </a:r>
          </a:p>
          <a:p>
            <a:pPr marL="880110" lvl="1" indent="-514350"/>
            <a:r>
              <a:rPr lang="en-US" sz="2000" dirty="0" smtClean="0"/>
              <a:t>measurement of the percentage of red blood cells in whole or </a:t>
            </a:r>
            <a:r>
              <a:rPr lang="en-US" sz="2000" dirty="0" err="1" smtClean="0"/>
              <a:t>unclotted</a:t>
            </a:r>
            <a:r>
              <a:rPr lang="en-US" sz="2000" dirty="0" smtClean="0"/>
              <a:t> blood (also a </a:t>
            </a:r>
            <a:r>
              <a:rPr lang="en-US" sz="2000" b="1" u="sng" dirty="0" err="1" smtClean="0">
                <a:solidFill>
                  <a:srgbClr val="FF0000"/>
                </a:solidFill>
              </a:rPr>
              <a:t>hematocrit</a:t>
            </a:r>
            <a:r>
              <a:rPr lang="en-US" sz="2000" dirty="0" smtClean="0"/>
              <a:t>).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400" dirty="0" smtClean="0"/>
              <a:t>Plasma Protein (</a:t>
            </a:r>
            <a:r>
              <a:rPr lang="en-US" sz="2400" b="1" u="sng" dirty="0" smtClean="0">
                <a:solidFill>
                  <a:srgbClr val="FF0000"/>
                </a:solidFill>
              </a:rPr>
              <a:t>total protein</a:t>
            </a:r>
            <a:r>
              <a:rPr lang="en-US" sz="2400" dirty="0" smtClean="0"/>
              <a:t>)</a:t>
            </a:r>
          </a:p>
          <a:p>
            <a:pPr marL="880110" lvl="1" indent="-514350"/>
            <a:r>
              <a:rPr lang="en-US" sz="2000" dirty="0" smtClean="0"/>
              <a:t>measures the ratio of protein within the blood and checks the hydration of the patient</a:t>
            </a:r>
            <a:endParaRPr lang="en-US" sz="2000" dirty="0"/>
          </a:p>
        </p:txBody>
      </p:sp>
      <p:pic>
        <p:nvPicPr>
          <p:cNvPr id="8194" name="Picture 2" descr="http://1001.nccdn.net/000/000/082/1ff/Blood---he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227" y="1918315"/>
            <a:ext cx="4057650" cy="268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161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Urine Sample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1192" y="2512889"/>
            <a:ext cx="11029615" cy="3678303"/>
          </a:xfrm>
        </p:spPr>
        <p:txBody>
          <a:bodyPr>
            <a:noAutofit/>
          </a:bodyPr>
          <a:lstStyle/>
          <a:p>
            <a:r>
              <a:rPr lang="en-US" sz="3200" dirty="0"/>
              <a:t>C</a:t>
            </a:r>
            <a:r>
              <a:rPr lang="en-US" sz="3200" dirty="0" smtClean="0"/>
              <a:t>omplete exam is called the urinalysis</a:t>
            </a:r>
          </a:p>
          <a:p>
            <a:pPr lvl="1"/>
            <a:r>
              <a:rPr lang="en-US" sz="2800" dirty="0" smtClean="0"/>
              <a:t>Urine Collection</a:t>
            </a:r>
          </a:p>
          <a:p>
            <a:pPr lvl="2"/>
            <a:r>
              <a:rPr lang="en-US" sz="2400" b="1" u="sng" dirty="0" smtClean="0">
                <a:solidFill>
                  <a:srgbClr val="FF0000"/>
                </a:solidFill>
              </a:rPr>
              <a:t>Voided samples</a:t>
            </a:r>
            <a:r>
              <a:rPr lang="en-US" sz="2400" dirty="0" smtClean="0"/>
              <a:t>- collected as the animal is urinating midstream</a:t>
            </a:r>
          </a:p>
          <a:p>
            <a:pPr lvl="2"/>
            <a:r>
              <a:rPr lang="en-US" sz="2400" b="1" u="sng" dirty="0" smtClean="0">
                <a:solidFill>
                  <a:srgbClr val="FF0000"/>
                </a:solidFill>
              </a:rPr>
              <a:t>Catheterization</a:t>
            </a:r>
            <a:r>
              <a:rPr lang="en-US" sz="2400" dirty="0" smtClean="0"/>
              <a:t>- thin rubber or plastic tube inserted into the urinary opening</a:t>
            </a:r>
          </a:p>
          <a:p>
            <a:pPr lvl="2"/>
            <a:r>
              <a:rPr lang="en-US" sz="2400" b="1" u="sng" dirty="0" err="1" smtClean="0">
                <a:solidFill>
                  <a:srgbClr val="FF0000"/>
                </a:solidFill>
              </a:rPr>
              <a:t>Cystocentesis</a:t>
            </a:r>
            <a:r>
              <a:rPr lang="en-US" sz="2400" dirty="0" smtClean="0"/>
              <a:t>- surgical puncture into the bladder using a needle to collect a urine sample.</a:t>
            </a:r>
          </a:p>
          <a:p>
            <a:pPr lvl="1"/>
            <a:r>
              <a:rPr lang="en-US" sz="2800" dirty="0" smtClean="0"/>
              <a:t>Gross Examination</a:t>
            </a:r>
          </a:p>
          <a:p>
            <a:pPr lvl="2"/>
            <a:r>
              <a:rPr lang="en-US" sz="2400" b="1" u="sng" dirty="0" smtClean="0">
                <a:solidFill>
                  <a:srgbClr val="FF0000"/>
                </a:solidFill>
              </a:rPr>
              <a:t>Physical appearance</a:t>
            </a:r>
            <a:r>
              <a:rPr lang="en-US" sz="2400" dirty="0" smtClean="0"/>
              <a:t>- noting clarity, color, consistency, odor and presence of foam</a:t>
            </a:r>
          </a:p>
        </p:txBody>
      </p:sp>
      <p:pic>
        <p:nvPicPr>
          <p:cNvPr id="9218" name="Picture 2" descr="http://www.petzhealth.com/wp-content/uploads/2012/12/dog-urine-collected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259" y="760334"/>
            <a:ext cx="1433433" cy="1911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http://www.mch.com/images/heart%20program/heartprogram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156" y="760334"/>
            <a:ext cx="2326005" cy="1506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http://i.ytimg.com/vi/mrmEQxUh4YA/hqdefaul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3790" y="673737"/>
            <a:ext cx="2377017" cy="178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915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Urine Sample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395649"/>
            <a:ext cx="11962503" cy="3678303"/>
          </a:xfrm>
        </p:spPr>
        <p:txBody>
          <a:bodyPr>
            <a:noAutofit/>
          </a:bodyPr>
          <a:lstStyle/>
          <a:p>
            <a:pPr lvl="1"/>
            <a:r>
              <a:rPr lang="en-US" sz="2300" b="1" u="sng" dirty="0" smtClean="0">
                <a:solidFill>
                  <a:srgbClr val="FF0000"/>
                </a:solidFill>
              </a:rPr>
              <a:t>Chemical</a:t>
            </a:r>
            <a:r>
              <a:rPr lang="en-US" sz="2300" dirty="0" smtClean="0"/>
              <a:t> properties</a:t>
            </a:r>
          </a:p>
          <a:p>
            <a:pPr lvl="2"/>
            <a:r>
              <a:rPr lang="en-US" sz="2300" dirty="0" smtClean="0"/>
              <a:t>tested by using a reagent strip also called a </a:t>
            </a:r>
            <a:r>
              <a:rPr lang="en-US" sz="2300" dirty="0" err="1" smtClean="0"/>
              <a:t>chem</a:t>
            </a:r>
            <a:r>
              <a:rPr lang="en-US" sz="2300" dirty="0" smtClean="0"/>
              <a:t> strip or dip stick</a:t>
            </a:r>
          </a:p>
          <a:p>
            <a:pPr lvl="2"/>
            <a:r>
              <a:rPr lang="en-US" sz="2300" dirty="0" smtClean="0"/>
              <a:t>drop of urine is placed on each square pad of the strip and the values are recorded on the urinalysis sheet</a:t>
            </a:r>
          </a:p>
          <a:p>
            <a:pPr lvl="1"/>
            <a:r>
              <a:rPr lang="en-US" sz="2300" b="1" u="sng" dirty="0" smtClean="0">
                <a:solidFill>
                  <a:srgbClr val="FF0000"/>
                </a:solidFill>
              </a:rPr>
              <a:t>Microscopic Evaluation</a:t>
            </a:r>
          </a:p>
          <a:p>
            <a:pPr lvl="2"/>
            <a:r>
              <a:rPr lang="en-US" sz="2300" dirty="0" smtClean="0"/>
              <a:t>places the urine in a centrifuge tube and spin down to evaluate the sediment that remains</a:t>
            </a:r>
          </a:p>
          <a:p>
            <a:pPr lvl="2"/>
            <a:r>
              <a:rPr lang="en-US" sz="2300" dirty="0" smtClean="0"/>
              <a:t>the sediment is stained and placed on a clean slide with the patient name, client name, and date</a:t>
            </a:r>
          </a:p>
          <a:p>
            <a:pPr lvl="1"/>
            <a:r>
              <a:rPr lang="en-US" sz="2300" b="1" u="sng" dirty="0" smtClean="0">
                <a:solidFill>
                  <a:srgbClr val="FF0000"/>
                </a:solidFill>
              </a:rPr>
              <a:t>Urine Specific Gravity</a:t>
            </a:r>
          </a:p>
          <a:p>
            <a:pPr lvl="2"/>
            <a:r>
              <a:rPr lang="en-US" sz="2300" dirty="0" smtClean="0"/>
              <a:t>A drop of the urine sample is placed on the </a:t>
            </a:r>
            <a:r>
              <a:rPr lang="en-US" sz="2300" dirty="0" err="1" smtClean="0"/>
              <a:t>refractometer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732983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tests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1192" y="2665124"/>
            <a:ext cx="11029615" cy="3678303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Gram Stain</a:t>
            </a:r>
          </a:p>
          <a:p>
            <a:pPr lvl="1"/>
            <a:r>
              <a:rPr lang="en-US" sz="2800" dirty="0" smtClean="0"/>
              <a:t>determines for the presence of bacteria and type of bacteria in a sample</a:t>
            </a:r>
          </a:p>
          <a:p>
            <a:pPr lvl="2"/>
            <a:r>
              <a:rPr lang="en-US" sz="2400" dirty="0" smtClean="0"/>
              <a:t>Gram positive stain purple and gram negative stain red</a:t>
            </a:r>
          </a:p>
          <a:p>
            <a:pPr lvl="2"/>
            <a:r>
              <a:rPr lang="en-US" sz="2400" dirty="0" smtClean="0"/>
              <a:t>Shape may be rods or </a:t>
            </a:r>
            <a:r>
              <a:rPr lang="en-US" sz="2400" dirty="0" err="1" smtClean="0"/>
              <a:t>cocci</a:t>
            </a:r>
            <a:endParaRPr lang="en-US" sz="2400" dirty="0" smtClean="0"/>
          </a:p>
          <a:p>
            <a:pPr lvl="2"/>
            <a:r>
              <a:rPr lang="en-US" sz="2400" dirty="0" smtClean="0"/>
              <a:t>After the slide is prepared it is dipped into stains:</a:t>
            </a:r>
          </a:p>
          <a:p>
            <a:pPr lvl="3"/>
            <a:r>
              <a:rPr lang="en-US" sz="2000" dirty="0" smtClean="0"/>
              <a:t>crystal violet (purple)</a:t>
            </a:r>
          </a:p>
          <a:p>
            <a:pPr lvl="3"/>
            <a:r>
              <a:rPr lang="en-US" sz="2000" dirty="0" err="1" smtClean="0"/>
              <a:t>Lugol’s</a:t>
            </a:r>
            <a:r>
              <a:rPr lang="en-US" sz="2000" dirty="0" smtClean="0"/>
              <a:t> iodine (orange)</a:t>
            </a:r>
          </a:p>
          <a:p>
            <a:pPr lvl="3"/>
            <a:r>
              <a:rPr lang="en-US" sz="2000" dirty="0" err="1" smtClean="0"/>
              <a:t>saffranin</a:t>
            </a:r>
            <a:r>
              <a:rPr lang="en-US" sz="2000" dirty="0" smtClean="0"/>
              <a:t> (red)</a:t>
            </a:r>
          </a:p>
          <a:p>
            <a:pPr lvl="3"/>
            <a:r>
              <a:rPr lang="en-US" sz="2000" dirty="0" err="1" smtClean="0"/>
              <a:t>decolorizer</a:t>
            </a:r>
            <a:r>
              <a:rPr lang="en-US" sz="2000" dirty="0" smtClean="0"/>
              <a:t> as a rinse</a:t>
            </a:r>
          </a:p>
          <a:p>
            <a:endParaRPr lang="en-US" sz="2800" dirty="0"/>
          </a:p>
        </p:txBody>
      </p:sp>
      <p:pic>
        <p:nvPicPr>
          <p:cNvPr id="10242" name="Picture 2" descr="https://encrypted-tbn2.gstatic.com/images?q=tbn:ANd9GcSBhVGrNnTZh7W8sKA8WB2nkp3DEvVY6UN7WEsi7xNwSUW27T9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6274" y="183493"/>
            <a:ext cx="2778822" cy="205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3846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tests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Culture</a:t>
            </a:r>
            <a:r>
              <a:rPr lang="en-US" sz="3600" dirty="0" smtClean="0"/>
              <a:t> and </a:t>
            </a:r>
            <a:r>
              <a:rPr lang="en-US" sz="3600" b="1" u="sng" dirty="0" smtClean="0">
                <a:solidFill>
                  <a:srgbClr val="FF0000"/>
                </a:solidFill>
              </a:rPr>
              <a:t>Sensitivity</a:t>
            </a:r>
          </a:p>
          <a:p>
            <a:pPr lvl="1"/>
            <a:r>
              <a:rPr lang="en-US" sz="3200" dirty="0" smtClean="0"/>
              <a:t>determine bacterial or fungal growth in a </a:t>
            </a:r>
            <a:r>
              <a:rPr lang="en-US" sz="3200" dirty="0" err="1" smtClean="0"/>
              <a:t>culturette</a:t>
            </a:r>
            <a:r>
              <a:rPr lang="en-US" sz="3200" dirty="0" smtClean="0"/>
              <a:t> tube that is left untouched for 4-6 weeks to be observed</a:t>
            </a:r>
          </a:p>
          <a:p>
            <a:endParaRPr lang="en-US" sz="3200" dirty="0"/>
          </a:p>
        </p:txBody>
      </p:sp>
      <p:sp>
        <p:nvSpPr>
          <p:cNvPr id="4" name="AutoShape 2" descr="data:image/jpeg;base64,/9j/4AAQSkZJRgABAQAAAQABAAD/2wCEAAkGBxQQEBUQEg8UFA8UEBAUFBAQEBAPDw8PFBQWFhQUFBQYHCggGBolHBQUITEhJSkrLy4uFx8zODMsNygtLisBCgoKDg0OFA8QFCwcHBwsLCwsLCwsLCwsLCwsLCw3LCwsLC03LCwsLCwsLCwsLC03LCwrLCwsLCsrLCssKywsK//AABEIAOEA4QMBIgACEQEDEQH/xAAbAAACAgMBAAAAAAAAAAAAAAAAAQIFAwQGB//EADYQAAIBAwIFAQUIAwACAwAAAAABAgMEESExBRJBUWEiEzJxkdEGQlKBobHB8HLh8SPCFDNi/8QAGgEBAQEBAQEBAAAAAAAAAAAAAAECAwUGBP/EACcRAQEBAAECBAUFAAAAAAAAAAABEQISMQMEBSETQVGRsSIjcdHw/9oADAMBAAIRAxEAPwC3yNMQz9LkTYsjwRwRWSMvJmj/AHcwQRsJaZ6d+gDRLA6ayTcCCAMlgiwFkM+RtCwAZGAIgaYxJDABgBQ0MQIIlkMiAB5DImMAJERgPIxAUZf7uMjkCCmGiI0VU0h8oRMkSKtPs7wtVpc01/4otZW3PL8Pw7/kdnVs6dSn7NwXJj3UsY+HY5ngV6oxUNmm8rvl5ydFQr5OVutY5viHBZW+sfVS/F96P+X1NFxO8c013332/M53ifCsJypxw8t8q0j8Euhrjy+qWOflEgzY/f8AkxSiaZYgBoMAIAwAU8jEgCHkEIYDQAADGIeShgA0EACYwGADQVPAAAFFkmjEmTiyqypmaJgizNFkq4zU+5Y2vG/ZzjTm8OXuy6N5xh+SsiVn2g+5Ls39UY5Rvj7PSKN3zPfToWUJqSPKuF/aWUJJVNY/jWcryzt7fiTdPmpcspPEsN+9Drg5y/JeU9tja4rwum8ScnCTeOfGY56c31OcuqLpy5JLXo+kl3XdHTUZwuYN+qLeVrlTg9tP9GCtbRWKVWLak1GnUWXLKhrJvaPut4NzWL0uYcSLib/ELGVF66wfuzWz8PyajRrWaxYFgyNEcARDBLAYCIjAeCgAYgEMAABoBlAMQwGMRJASAAAoGZHTaWf0zr8jUu7tU5Rj1ll/BLf9whXZjlzy49jyfpvxPD+JzuS9v7Zo1tTbps0p01LVaT/R/HsFCs08PRl3XDxvJ8vCvv2+qziaXGqfNS8p5NqnPJOrHmi13QflvHHIpm5YcSnRa5ZPlWyT1g+8fo9GYLqg4PHQwZOZXpFhfxuEqlOpy1UsKXl4bUo/kdLCpGpFxklJbSi11PGbO6nSlzweH1XSXxR3XAePxrLflqparf8ALyhtZslXVrNf/VhunnldvNeull553NvVbvPwSwaF/wAN5MzpSVSllp8r5nBp6p915LSpCNbGvJWS9M1rov3j48sycMt6mcNKmoRkuWKTpVW+XEvySax5/I1v1OXGZvH7f75OXFg6LinAfv0sJ7uG0X/j2ZQNa4aw1o09GmWVzsY8CaMjRHBURaESwGCiIsE8CAWAGGABgkAIBoAQwBDACiYABBzPE+Hqst+WccuM8bPs/GiKehXlSl7OosS/SS7p9UdM9zWvrKNaPLJeVJaSg+6M8uOvU8l6hy8H9HL34/j+GrCrnVfPobcUpx9XTaXVS7Lv8DmqNd0qrpSktG1naMktcrs8fsb9O/5/dljTCWMxx2kuq/U5TX0PDjPMcN4+/Fa06/Ktm/z1+hnoXKez+K2a+KKa44lCnHMk1L8G+X4ns4+dystuNy9rGU2o0tcpR2j+7exrqxw8b07hy4WzjmfZ1lza86yUV1auD8HVUGuVdmk0a17bcyZqvmeTlydOTTUk8SWzWjROtbOLMKZHN2HA/tJlKnV97TDXXzHs/B2lhfppPmzF4xPo/j2Z48i+4Dxt0pctSXoe7eqen3vr8+4NeswqZK3i3Co1tU0qqWj/ABLs128mrY3ywmnmHzcfh3RtUlKo88zi8xkprkkpY3WO2BErmK1KUJOE01Jd/wB13MbR297YwrRxKOez2afhnK8Q4fKg9dYPafT8+zLOSY0WhGVog0a1EMCJCwUwmAYAIAAAAYgQDAGAGQBYACoJIWBoLrj79YqzbhzavMW2sp4zh9HjY1pW7g1ODboyek+sV1jNdJIsOKRxWl8yvqweJRTfJP3op6N9Hjqc9s17/pPqHwf2r2v5bVjWp1pKNX0qU0lN6qEei8a9SP2j4BUt5JrM6D19ro99ovGy89SnlSkvSm1rq1n9PqdZ9meNu2xCpH2tvs6cvU4p78uengzjp5/1Gcv0eFfb5/RY/Z2+VSkl96CUWvC0TLbcx1vs7BNXlhLmt5L10E8ygu8PCe8XqunYKNU3xeDzu1r1rbJU3dljVI6PBiq0Uy4565TGCcWWd5Y9epWyptPDILPg/F5273bp9Y9V5j9D0DhXEozipRacXrp3658nlsTd4dfToS5oP/KL92S8rv5M2NSvYaNfJkqU1JYaTT6PVHL8E4zGtHMXhr3oP3ov+V5OgoXBBRcV4O6frppun1W7h9UVW53UprGW9Ma52wc7f2cKk37Jcs8ZSylCqsa8q6M1KlU0kQwZHvhpprdPRpkZI1qMYDAIQhgVSBDAIAGGAJgPAAU4IixxKKLj1LE+Yq0dPxKhzxOcq0nF4MWNRhdPUywQkiSMtasuC8WqWlTnpPRv1Qb9E157Pyd1GlSv4e2o4p18ZlTeMSb3z58/M83R0/AazjFOLaktmtyxLW7mUJOE4tSTw09GmZEi4jUpXiUKvorpYjUXX6rwVN1bToT5Jr4SXuyXdM3KyxzgmV95ZJlqtROIRy1Wi4kUdBc2mSnr2rj8DOKVvWlCSnFuMls1/dTtOA8fVXEJYjV7fdn5j58HDrQyL+vqiYsr0LifEW37NbRxlPRTm/djnssZZu2lxTpUfbyy5vRtx5ZzedIpdEcLacQcv/HUlhSeHUf/AOmk3LzjOvzL7jdVqUcY9lGPKoLZd2btnTJGcu21muq6uJc+FGWMLG2Fsn3NWUcaPcjQ1WYv8jbjJTWJfPqhhrScSLibFWi4PXVd+hFxIrBgeCbiRwBAY8CAEAYAonoA8gQUpJACNoHHKK67s89CzQShkzYrlbi35fgYki/v7bMWUWMMzV00i14Rd8mj2KtG1b0OZeSFdTTmmsr/AIXdpxGNSPsbhc0HtPqn016PycNbXcqbxIu7W5U1vqa7os+I8Mlb+pPnovaa6eJdvia8Wmje4bxN0vRJc1J7xeuF+e68E77hS5fbW75qe7prWUf8e68boaYrsGCvbpmeFRSJYKihubPDyjVwdJOlkrLuz7GVaCN6yv3D0TzKn23lD4fQ0JRxuNMiukpRx66bym1qtnn+Tdh6ntia3TOZsbqVN5Xuv3ov3ZL6+To7OvGqlKLacYqLi8cyxs/OnU3OTON6i9MSX5Pqa9zR5Gse6/mvBuxnHRde7JU6mVJtLCeFnX80TVVckYpI3Lig5eqG/wCHv8DSjPOnX5ahCEZOUXKBHAYJYFgKlgCQAUuB4AZpAhghkUpxyjneIW/LLONDpDRvqGUSjn8FrwiJoSoPmwW3D4YJFbNzZqXQrZRlSemxfox1aKkXEa9jxFS0e5dWF9KlLmg9Osekvp8TmLqxcXmO5Kzv3B8stvJB3FzZwul7SjiNZayhspvz2fkp02m4yTUk8NNYaZCzu9VKEsNf35F8p07yPLUxCul6ZrTP1XgCnwQnDJlr0Z0ZezqLD6P7sl3T6iaKirvLTJWTptbnSuJp3NtkWClTNuzrOMlJPDX91MFai4sKUiNOu4feRqLVYqJe70k+6N6o+j8rHbH/AE4+nUOgsOKKUlCtJLZKe2X2k/5GmN+FJ9Nu5i4jaqUOaKzUTW2nNHtjqbtWsvdS9Ji59Rtqeymy4vlkmn2e5JFjWpxqLE/yf3ovwVtWlKk8P3XtLo/9mu6HgME1qDRFIRPAEFENCYzaGMSGFMU45QwINCrb6mxb0zLKOScIkwTQxIYDkkzQu7FPU3xgUEJzpPwXNlxBS3eJaeB1rZSRU17SUHmJB3NrxCFWPsa6zF7T6p/Ho/Jp8RsJW7znmovafbxLsznLLiePTI6jhfFuWPLL10msYeG0v5QGnvsRaLG94Zhe2oeqlu4J5lBeO6/VGhBqSyijWrW6ZWVrbleheYMVSkmBSQlgzOeUZbi06o1XpuRdXXCeJOC5J6w6PeUPqvB0FVYipxeU0sNbPfJw9OpguuHX3LhauPWOdH/sluLmrynS5tVt36GXEXGUGtGnuuuNH8yErpTXo0iunVPyQbej+P6DunZWVbWVJczfNHrjPp+I4TUlkscvOXt/Bq3lqox9pFYjnVLZZ6o2wx4GY/bgXDqUgERhUhkSSAYCySRAIYARTQxIYEhoSHkBoJRTBMaYFbd8P6rc1qNxKk+uO3QuzBcWikTBv8G4y4vMX8YN6P8A2W9xYwuE6tDEan3qeyl9H+5wtSjKm8r5lpwvi7jJNvEl1/h+AqxUtWmmpLRxejTDBbt07xLLUK6Xpmtc+H3X7FZWpShLkqRxLo+kl3i+qLqMMoZNG5tclk0RkgOfnBxZko1MFjdW+StqUXEliyrKleSjhp4a+XwZ0Frdxq01pia5sx757HHQmb1lc8vUz2Xu6WHqaRj43WVK3l1cnGMV31Tb/JJmvT4k0tot92n/AAzUv1Or65vONEsJJLwi9adLX9rH8X6AL2YGuqs9LRGhAaEkhoiiQDwAIMkEhkRhTGRQ0QMYhoCSGiJIgY0JAATpqSwytubBrWJaIaKKqzvpU31xnbqvgddY8Up3MPZVte0tmn3z0ZztzZqWq3K7Eqb7eSLrq7y0lRfq9VN+7UWz8S7MwND4L9oVj2VZc0GsarK/4b93wzlXtKProvXlT5pQ+H4kExXSRrV6GUbuM7EZRKKKtbtbGOEy5q08lfcW3VENTpVjfqXXoSKRSwzLUqmLx1uVYe1A0ecC9JpDQvqM6uZksiAgBoWBgPA0hZBBUsAgGAYGgGQAxDIAYhgSGIkUNEalJSWo0xhFXcWbjqtUWHAeOyt5JPMqTesc6x8r6GZGpc2SesdyVqV20rWncxVSm0pNZUo7S/yX9ZT3VrKD5ZLD6dpfBlNwXikrWeHlwb9Uf/aPk7Sd3TrUW+ZOHLnmyly479miaY5eaMUoZMsZ80Yy7pMjylRoXFtk0KsWmX3Ia9xbJg1VZA3/AP4vgAusDAbQI2yRLAYGQCDAwAWCWBDCgYkSIgGIYUwBEiBDEhoBjSESKAkRGgiRJEcjCsVzbqa8lXUTi8P/AKXSMF5bKa094lhrHwutlOPbVfB9DfK3h1Fxk89ixKJIGhDAfL4AlkAiqYmAFUySAAGgQAEIYAFNDkAEAAAA4jGBAIaGACQwAokNAAQxgAUySAAlRW5kQAFMAABgAAf/2Q=="/>
          <p:cNvSpPr>
            <a:spLocks noChangeAspect="1" noChangeArrowheads="1"/>
          </p:cNvSpPr>
          <p:nvPr/>
        </p:nvSpPr>
        <p:spPr bwMode="auto">
          <a:xfrm>
            <a:off x="155575" y="-1309688"/>
            <a:ext cx="27432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QEhQUEBQUFBUUFBQUFBQUFBAVFRUUFBQWFhQUFBUYHCggGBolHBQUITEhJSksLi4uFx8zODMsNygtLisBCgoKDg0OFxAQGjAlHyQsLCwsLCwsLywsLCwsLCwsLCwsLCwsLCwsLCwsLCwsLCwsLCwsLCwsLCwsLCwsLCwsN//AABEIAKwBJgMBIgACEQEDEQH/xAAbAAABBQEBAAAAAAAAAAAAAAADAAECBAUGB//EAEIQAAIBAgQCBgcECAYDAQEAAAECAAMRBBIhMUFRBTJhcZGhBhMiQoGxwVJicpIUIzOCstHw8UNTc6LC4RUk0qMH/8QAGgEAAwEBAQEAAAAAAAAAAAAAAAECAwQFBv/EACURAAICAgIDAAICAwAAAAAAAAABAhEDEgQhEzFBUXEi0TJCgf/aAAwDAQACEQMRAD8A5qPHyx8s+qs+OpkYpLLHyQsNWRikwkfJCx6shFCerj+rhsg0YKPC+ri9XDZB42CihskWSLYPEwQihgkfLDYfiYC0e0Nkiyw2DxMDaKGyRZYbB4mAtFD5Y2SGweJgIocpLGG6Mq1P2dN27Qpt47ROaXbGsMn0ihFOho+iOJbdVX8Tj/jeVumugHwoQuynOSPZvpYA7n+tJC5GNvVPst8TKo7OPRjRSZSNlmtmOrIxo9o1oxUKNHjQAaKKNAYoo0UBijRRQAUUaKAy9kj5IbLFlnPsd3jA5I+SGyxZYbB4wQSOFhcsfLFsPxgssfLCZY+WGw/GCyx8sLliyxbB4wWWLLDZZOjQZzZFLHkoJPlDYaxlfLFlm3hvRnEv/hFRzcqvkdfKadH0Jf8AxKqL+EM3zyzKXJxx9yNY8ab+HJZYss7/AA/ofh165qP3kKP9o+svYPo/Cq1qdKncai4DtbbMC19L9vCYy50F6TZrHgyfs82w+FeppTRn/CrN8pqYf0WxL/4eXtdlHlcnynorsbWXfgNgO/sgqdQ2ObcA5rXtffn/AHmEufN+kbR4MF7ZyFD0Kb/FqqvYqlvM2+U0sJ6I4catnqfiaw8FtNQUjXV1cFBewCEbWVgTpvrtt3yzRTKLX8Bbs24bTGXJyv8A2No8bFH4UaeAw9NgEpIDzyqSNCdSdeHmIem3WBFrNYdoyqb+flK9Y2q/vKfEoo+sngzd6gO4N9bcWdRrx0QTFtv2aqKXoPWYgAgX1UHuJAM5/wBPKf6hT9moPNWH8pvY5b03/CTz21+kyvTSnnwdQjhkYfB1+k147rJH9mWdXil+med3Ea0VGnDZJ7rdHhxg2AyxissZYxWGwPEV8siUljLGKx7EvEVykiUlgrGKw2J8RXKyOWWCsjlj2F4gFo1obLGKw2F4mBihCseLYPGzWyxBYbLLGG6PqVf2dN3G11RiL8iQLTjc6PVUClliyzoMN6J4l/cCdrso8lufKaFP0NC/tsQi21IUdtt2I4kcOMzfIgvposEn8ORyxFZ2tDojAqbD1tdr2sCd7FrXGVb2U7mXMPVw6KGpYdF/WrSJcKCudSwctrcbDQ+8OOkyfLXxGi4svpwlDCPU6iO/4VZvkJpYf0YxL/4eXtcqvle/lO2odIu3qcwCK63a4KlTZjaz68EFrcTwl5MSrGwue3K+XT71recylzJ/EaLixXs43D+hDn9pVRexQzfO00aPohh01qM795CjyF/OdC9dRuwB5XF/D4iQ/Sfsq5/dI82tMZcjI/posEF8M7/xVCmP1eGDm5GoGhFtzU+fZL2HL8USmv2Qbm1uzQa2kszk7KBxuxJ+AA+sMomTk37Zokl6QHEkgAra/I311AsO3WUqOfNmc2GllXa9jcnS+oB/ozQxIOW67jXbl/QlbDuCdxqAu7EnKD3AbmCGRxFPOVFyACp0sL8Dr3CEqD2rgaWA25EkfPyj4xLLmAFxa0jh1zWb2dNxqxB7TfQ7cIARq1ypNlPO+gB+sFRxGZrMLHhbUHn2w+Mw5fLa1xffttBNQp0tarKNPfKgee8OgK1ZyhILEkd1tewdhEt0TcX1sdr5dudhKWJ6Sw9yblz91XI05HQecr1en/sUz3uwHkt/nKomy7i6RJBAva3G2ozH55Yb1ft5uGUKfgSR/EZztfpqqeKr+FdfFrzOr4kv12ZvxEkeG0ag2JyR12IxtJLipUQX0IuCe6w1mL010zRejUprnOZGUWRgLkezqbcbTEzchaDqtcTaGGVpmcppqjLWlaOVlgrIlZ6W5w+NIrlYxWHyyJWPYlwAZY2WHKyJWGwtABWMVhiIxWPcWgArIlYcrIlYbi0AZY2WGyxisNxaASsUJlii3FobGWdp6Av+rqrydW/Mtv8AjOMqaToP/wCf4v8AXVUPvUw35WH/ANTizq4M9HG6kjoekKFQmoLtrexD1suVhkyer9lFsHb2g1yQD3VP0VQ/tMLkr1cuYqrMyoyqHzaOoJBXqJa01cYgzalRe3WZR5EEnbygwiqCDci2wVso0B0LnL/ecCZ2WUsJhUpWVLqQAABp1XOXSozC4JJvl4/CW8gUaKdQBqSq2AAF1si8Ld3ZHNTkDa32so8KYtyO/GDw5BOmUDUXSmGa+ml8zdm4jAltomUb/s0Gtzvop/i4SQw5YnNntzJU8+BLfIS5To2NyzMfvMbflFh5QkmwM6mtO1hme/CzWI7BovHwh8OQNAgS+tv1YJNgNlJ4DylKvUooTnrKD9kMl/yC558OMGelKK/s0qOeYXL8b1CICs12YC1767WBPyiFTkp342HeecxX6YqnqU0XtdmY/lUD5wXRuLr1MQgep7PtEqqIqmyk8btvbjChWjaxuIdCMlj7LELlLFmGymxBUWvrrr4EP/lRmOZALFgTezBRkysVIvYhwd+BhcaxueVhut17dwR2biADE+6CosDYsBpt7IzLuOUybdnVBR1VoNS6Uo1NLnQ2IKk65gouVuOsQO+PWz1R/wCvWpW4+znIvtqGsPipleki3uNCLHUAj2WDrcIRfUD3f+4NgwAyAg3akxGZWv6pQoGVrfYXwgpMHjxv1aKuK6LxR61R3/C4QflXLfwmVVwDUtTSK8zkP8Vp1nR7+rQK+YHUsSHyk3JJG4UdnDbhLlOurdVge4gzWMznnjpnnr1YFqhnoVfA0n69ND2lRfx3lCv6OYc8GTuc/wDK83jlh9Rk4S+HDtIGdZX9EP8ALq/Bl+oP0mfX9Fq67BH/AAtr4Nabxyw/Jk4SMEyLCXcT0dVp9em69pU28dpVImqkn6IcQBWQKw5WRKyrFQArIlYfLGKw2J1AFZErDlZErDYNQGWMVhisiVhsGoErIlYYrIkQti1AlYxWGIjEQsnUAVihCsULDU2GS8sejZ9Vi6Z4NmQ/vKbeYEhlhsMtmB5EHwmcn/Fo2S7R3dWkWIINrC3vfQiVHxFFSfWVUvaxGamG2tsPamYQjdYZvxEt/FeMaoGgAA7ABODVnTsX26TojqJUqHa+Q/xVSPK8g/TFX3KSL2u5PiqgfxSgcRaZfTmOdUGQlbnVhy+mtpaxtjTt0bVTGYht6oT/AE6ajzfMZWqYcN+0Z6n+o7sPAmwmNhOmibCoLcM3PtImkasrwtBNOLplhAq9UAdwAiOIlMvGvKWNGWxYbETQ9HBmrE8qZ8Syj+cx7SzgqxQ3UkcDYkRygqdApdnS1lYOWAaxN9DyAGozdnKB9aRbPY/jUA6Dn7J48jvBUcex97xsf+5Y/TjxUH4kfznG4M6llItV09oH8ykf/qB845ZdCTbU9ZaiDS3eu9+yN66md0K9qi38BvLOHxCDRXvyUkXHcNDI1Zfkj8AU6Z3XMBzQhlPdkI+XOEU1OsBfhsM2nYQp85bvylTHV2WxUsN72Atwte4MGqGpbOibYwjrKR+YfMWHHjCfpCsPaBt2rdSO8XBEp0ukCeKdxzJ/u1Ev0qlwDp8DcfAwTsJRr4DFOnUBCkEaXysdxoNjpxiTClerVfddGIfQbjXmIcNHzR0Ruxq9fLrw46E6SnWeg/XWm9xcEqpvrbS4hMWw0DXtrprryBPDh4SumGUEkCx2ubi/sXuL/eIF+yFtPoqMYtdg8R6PYZ/cKHXqFuGm2ombW9EFP7Ot8GUN5qR8puYrMRZTYkXB31ZtB9fh3wdekwyHMS19bjMtgpJADXtt3zVZpr0zPxRZy9f0Urr1cj9zWP8AuA+czsR0RXTrUn7wuYeK3E9CSpoL3GgNhe9zfSw32gmrsGF1IUgm5Kki24sOzXfnymi5Ml7M/An6PM2HDjy4xiJ6i4DizKrC1zmAI8CDM/FdEYUmz01QnbK2QnuVD9JquSvqM3gfw88Kxis7et6I0jqj1F78rDwsD5zPr+h9QdSojd4ZT9Zos8H9IeORypEgVm1X9HsQv+ET2qVb5G8zsRhmTR1ZfxKV+c0Uk/TIcWioRGIhrSJEZNAiIpMiKAUbeWTUR7SYEhsoIrxy0gI4kUXZK8Di6XrEK8xaFiEKBOmcvTJQmnUFrad3/U08Di8nsv1eB5f9Sz0tgPXLmXrrt2jkZi0K1xlYG+wHG/KOMr6Z3xayxpnTWkUqgmx0PA8++ZuGxTUmSnVByv1Gtpva4PEAmx5TSq0Nr/AjY/yMH0ck8bi6ClLRCRwrNcIQWvoLbiEBU3yMrAG11Nx8CN4iKJpVIlhMVKgEeS4pjTNJMSIYVAZkgwgeZvGVsX69dKKNUJKqgLHKWGg7BvCYHpH1qB6VTMp+0oNuw2sQZmuQ6lX1VhYzjcU1TA1StKowBsbjYjhcbTnypw/R6PC48eSnBOp/Pw0elmtfrIrdoOvgR9YWlXRRazL3gnzF5zPQHpGtcBKlhU8A/dyPZ4dm6KoiilJWjHPjyYZuE0W6b36lQMb7HKTblYWMMpe9mC25gm/gR9ZnkBtCAew2MdVt1Sy9zNb8u3lHqZ7ljpI6L2G+17af9wmBfQ6Hh75YHu5SuteoNmB/Eo+a2+UmuMI3p/kYHyYD5xa92Pf+NBMZVCsp115dlvDc+Mmrhjz10KsrW21N9f7SrXq03tnzLb7Sm3xNivnLVB1bVWVyPeXKfltFTseypfkerVKHQXFudur/AHg/0hamljcXI23Gh1+NvjAdI02YgqL2B4jS8AtCpmBttxOU+F722G8TbLjGLV2WcVSDFVLWsF4gbXJNjvtb4w9XCIxDAAEcgLEHcEDsHw0lXH1gMtxupuDYnhpy+clhamYWFhwAKEgaaDMtrdxh1Yfy1TLtG4Udw+Uq067FxqQLkW01F6n0VZdJmXgzZhe2ikn8qf8A0Y38IirTLwqEsw4AL33N7+Vo7Nw8pU6L1UnmR/At7/G/Ey2RGvRMlTopVejaFTrUqZ7QoB8VnFekeFSlXKUhlUBdLk6kXO/eJ3GAH6sHXW7a6H2iT9ZwXT2JDYmt2OR+UBfpOnjttmOZJFAiKPminWcxvWjgSdogJlZZECOBHtHAhYDWiAkrRwIDEsyenOhmq+1RUljocpAPeO2a9oajUymRJfguE3F2W+h6oxlEYfGplr0gG0tc5dBWp5ePBlG+8HWwxpEo4BHDiGU7Mp4iQrr6zKyEpUQ5kcbgj6TUw2KXFUyKgCOh9sf5TH3150m4/ZPiMk2umU3sc90kpRGtdkYZWIuXVCRm21IsLTougsHSqUVIIKNsFAsoPUUHkARcixvck7zPdGpMVYWI3HA9o5iCoUmoMamF2OtSgTZW5lPst5HzjnfwcZdUXOlOh2o6j2l58u+ZhWdb0T0smIT2eGjoRZkPEEfTwlTpToX36Oo3y/y/lCGT4xSh+DnbR5MraNaamZGVukujFxKZTo46jfQ9ktGISZxUlTNcWSWOSlH2ef16L0XKuCrKf7EHlOo6F9IQwCV2seDnY/i5Ht/o6XSvRi4pLHSoOq30PMThzQ9XVFKu3qgWys9swS/vkcpwNSxS6Pp8efBz8Oub/Jffv/P6PSGva9wRuGG1u3l3jTuk0xJGjXPbx+P2hMnoXBV8GGpVjmGbNTcHMjUyBYoeR3twvNTID1fynb4cjOtdpNo+byxjCbjF2vyWPX27RwPCOuJlfDumqXys1yb2uqLqTY6E9v8AOWq/RD5c6C43tu1uHee6TcboWj12HWuJGpTRtWVSeZAv8DMz1hEkMQRKeMjY0MhHUqVF/ezj4CpmA8JIV6o95GH3kZWP7ym3+2URi5JcSJLgx7Fxsd/mUSeF0ZHsO85T4CFodJUFFgwTn6wOmvazgX8ZRFeI1LydStn6Nn1odTlYEEEXUg7jfSBw9EqTta1hvfrE6/DLMZqSE3KLfnYX8YRHI6r1F/eLDwe4i1Gp9Ua+FBVTfcs58WJHlaSxFTKjHkpPlMtcbUHvK34lsfFSPlJr0oR1k/IwPk1oq6DbuzSw4sijb2V58u2eOGu1SrUb7VR2+BYkT1Gv0xTyPqwYK1gysLmxsAbWOvbPPcBgMijNvbWdXGVWc+e5NDU0MUuZY86LIo3I9o0QMyKHtEIrxQAUeKKADxXjRQGERoUlgwq0dKicODrxRhxBgRCU3tIkrGnRr06lPEU1I9kXyqTvRqf5FT7hPVPcOV89g1NiGBBGhEFnNJjVRQysMtakdqicdOfbNQhayoM1ww/9es27W3w9Y8HGtid++8hOumU1ZQqUM7CpSb1dYbNwYfZce8PlNbobp3OTTqgU6wFyhPsuPtIeI+XGY7AqSCCCDYg7gyVeklZQHuCDdXBsytwKngZMofUOMjoukei1rAsnstx5dxnNV6LIcrAgjn8+6RrdL1aOSnidVzALXWwDC4sHHusNTyJtttOgrslSlnqktuKeXLmvxt4cTw1F9yMmvY3FPs5yRhWXlqOf8+RkCJtZmMrWhHwVGsQ1SmjMOLCCMUmUVIuM3H0Hp1hhh6t7vhSdCNWw5PFOadn9pLF4c0yCCGVhdHXquvMH6QVN+B1B3EHRrfot1YGphXN2Qdaix9+ny7R/RSVCbsI6pVGWqNR1WGjKeYPCaGE6XfD2Fb2kG1cA2sTf9co6v4hp3Sli8LkCsjB6b6pUXZhyPI9khRxJXu5RSgn2hqbXR0uJwdLFC6kK5FwRYhhz5MO3funN4/BPRNnHceB7jHoBqXtYYi17tQYkITzQjWk3aNOy+s3ej+mKeIBSoCSB7dJ1HrE7SB1l+8t/jrIjNx6ZTipejliZHNN3pPoAgZ6Bzrvlvc/un3vn3zAYWm8ZJ+jNpol6ySFcyuTGJlUhFsYmTGJEoXizSXBBZoeuEY1Jn544qmQ8Y9i1WqaTKqLLD1ZWcy4RoTdg7RRzFNCTZiiMUix0KKKPCwHEciRjxAKPaKKACElIyUBhqNS0SuKBbMC2Hq29ag3RuFROTDs5d0EJYpPwOoOhEiSGjS9Qa1kc5nChqVcA5K9LhmI2cf1pM+vRKMQwsR/VxJ9C9KrQf9Gq+yjEmi52uSTlvzudOe3fY9Iek6IYUi364AMLA6qxI32tofCZxm7otxVWVSyupSoAykWIOoMFgcM+GuFbPR3S9y9ImwIH2l0HaLctJEGHo1yJUokpgqdEX9g2J116rQtXDsN1I7dx4yNWjxTbcr9V7ZFcTUGiMQb8DvHYAysYwmLxpzZGJYr1iddeV+yDvKTJImEpVOB1B3gzGvGAqdVsISVHrMO+tSl9n76cjD4nDrlFSi2ek3VbiD9lxwMjTqcDtKys+EYvRGek/wC1onqsOJHIyRklcjaFqBats11deq6mzKeat9NjJ1aKVE9dhzmpncHrUz9lx9f6NMmNpSDtGtgum3w5tiT7P+eo9k/6ye6fvDTu2jvS/Sy1TqkkgKMu4323AHHjYm9hM6liLaHUSuMO9E58IQOdIn2Dre6H3Df4anTWYSi4u0bwmqakgmNwL0j7Q0OxGx7v5SqRNKtjziGuwNOwsQw1Ue6jLxH3hzlevhyNxa+3FT+E/SdEZWjCS76KZEYwjLIESrEQMaSMiYWIi0GwkzImOwBkRR4orA14ojEJIx4oooAKPFHgAo8aKACjxARxEMUIshJiICWKwiYhMlQdx4iVMJ6PUqN2uzt9pySfGWwZIuZNd2MjaIxRjKESp1CIU1Adeq3MC/lK8V4gJerUdX4k7k8zIGK8iY0AjGjxowFCJU4HaCvGvEAEiphn9dh9j16Z6rjiCJpJhkxNP1uH0v1qR3UjcA/SVkfgZn1zVwr+uw/tKf2lPgw5jke2S7+DQdhHWoRI4np2hiSGpXVre2pFrHt7e6NLTtCLJcVLX0I2I3HcfpGWu9PQ2IPMXRu8HqnyPlKsMlbgdRFQEquNpm2amwP3GsPBgbfCVaxF9L9xIJ8YZgo9pNTqAp2BPEnlKSYbLcsSzE3J7TGmDJmQMdpGMREyJkjImFgRiiMUVgbBjSUaAxhHjR4APEIooAPEIrxQAlHkY4iAlJCREkIAPeK8jFEA94o0aAEooojAYxjRGMYCFIxGNGAo0UYmADyavA3jExPsYJsFTBzBQCd7SRjkyJMaEMTIkx5ExgMTIkxzImAEWkTHMaAETGMcxogImKMYo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70" name="Picture 6" descr="http://cclnprod.cc.nih.gov/dlm/testguide.nsf/A96A2822006C989385256B980001DB9A/$FILE/culturet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444" y="4818388"/>
            <a:ext cx="6096000" cy="150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03584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tests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1192" y="2180496"/>
            <a:ext cx="4808389" cy="3678303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FF0000"/>
                </a:solidFill>
              </a:rPr>
              <a:t>Necropsy</a:t>
            </a:r>
          </a:p>
          <a:p>
            <a:pPr lvl="1"/>
            <a:r>
              <a:rPr lang="en-US" sz="3600" dirty="0" smtClean="0"/>
              <a:t>examining the body of a deceased animal to determine the cause of death</a:t>
            </a:r>
          </a:p>
          <a:p>
            <a:endParaRPr lang="en-US" dirty="0"/>
          </a:p>
        </p:txBody>
      </p:sp>
      <p:pic>
        <p:nvPicPr>
          <p:cNvPr id="12290" name="Picture 2" descr="http://www.whoi.edu/cms/images/oceanus/necropsy_764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430" y="2180496"/>
            <a:ext cx="5715000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52095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STOP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038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Standard 4.00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Apply proper skills in laboratory procedures.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5947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Recording Laboratory Results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1192" y="2288072"/>
            <a:ext cx="11029615" cy="3678303"/>
          </a:xfrm>
        </p:spPr>
        <p:txBody>
          <a:bodyPr>
            <a:noAutofit/>
          </a:bodyPr>
          <a:lstStyle/>
          <a:p>
            <a:r>
              <a:rPr lang="en-US" sz="3200" dirty="0" smtClean="0"/>
              <a:t>All </a:t>
            </a:r>
            <a:r>
              <a:rPr lang="en-US" sz="3200" b="1" u="sng" dirty="0" smtClean="0">
                <a:solidFill>
                  <a:srgbClr val="FF0000"/>
                </a:solidFill>
              </a:rPr>
              <a:t>results</a:t>
            </a:r>
            <a:r>
              <a:rPr lang="en-US" sz="3200" dirty="0" smtClean="0"/>
              <a:t> should be placed in the patient’s medical record</a:t>
            </a:r>
          </a:p>
          <a:p>
            <a:r>
              <a:rPr lang="en-US" sz="3200" dirty="0" smtClean="0"/>
              <a:t>Some laboratory tests are also kept in </a:t>
            </a:r>
            <a:r>
              <a:rPr lang="en-US" sz="3200" b="1" u="sng" dirty="0" smtClean="0">
                <a:solidFill>
                  <a:srgbClr val="FF0000"/>
                </a:solidFill>
              </a:rPr>
              <a:t>logs</a:t>
            </a:r>
            <a:r>
              <a:rPr lang="en-US" sz="3200" dirty="0" smtClean="0"/>
              <a:t> in the lab area</a:t>
            </a:r>
          </a:p>
          <a:p>
            <a:r>
              <a:rPr lang="en-US" sz="3200" dirty="0" smtClean="0"/>
              <a:t>The </a:t>
            </a:r>
            <a:r>
              <a:rPr lang="en-US" sz="3200" b="1" u="sng" dirty="0" smtClean="0">
                <a:solidFill>
                  <a:srgbClr val="FF0000"/>
                </a:solidFill>
              </a:rPr>
              <a:t>veterinarian</a:t>
            </a:r>
            <a:r>
              <a:rPr lang="en-US" sz="3200" dirty="0" smtClean="0"/>
              <a:t> is responsible for </a:t>
            </a:r>
            <a:r>
              <a:rPr lang="en-US" sz="3200" b="1" u="sng" dirty="0" smtClean="0">
                <a:solidFill>
                  <a:srgbClr val="FF0000"/>
                </a:solidFill>
              </a:rPr>
              <a:t>interpreting</a:t>
            </a:r>
            <a:r>
              <a:rPr lang="en-US" sz="3200" dirty="0" smtClean="0"/>
              <a:t> the </a:t>
            </a:r>
            <a:r>
              <a:rPr lang="en-US" sz="3200" dirty="0" smtClean="0"/>
              <a:t>results</a:t>
            </a:r>
          </a:p>
          <a:p>
            <a:endParaRPr lang="en-US" sz="3200" dirty="0"/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047563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Recording Laboratory Results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1192" y="2288072"/>
            <a:ext cx="11029615" cy="3678303"/>
          </a:xfrm>
        </p:spPr>
        <p:txBody>
          <a:bodyPr>
            <a:noAutofit/>
          </a:bodyPr>
          <a:lstStyle/>
          <a:p>
            <a:r>
              <a:rPr lang="en-US" sz="3200" dirty="0" smtClean="0"/>
              <a:t>All results are given with </a:t>
            </a:r>
            <a:r>
              <a:rPr lang="en-US" sz="3200" b="1" u="sng" dirty="0" smtClean="0">
                <a:solidFill>
                  <a:srgbClr val="FF0000"/>
                </a:solidFill>
              </a:rPr>
              <a:t>reference</a:t>
            </a:r>
            <a:r>
              <a:rPr lang="en-US" sz="3200" dirty="0" smtClean="0"/>
              <a:t> values and vary from laboratory and notebook</a:t>
            </a:r>
          </a:p>
          <a:p>
            <a:r>
              <a:rPr lang="en-US" sz="3200" b="1" u="sng" dirty="0" smtClean="0">
                <a:solidFill>
                  <a:srgbClr val="FF0000"/>
                </a:solidFill>
              </a:rPr>
              <a:t>Laboratory</a:t>
            </a:r>
            <a:r>
              <a:rPr lang="en-US" sz="3200" dirty="0" smtClean="0"/>
              <a:t> </a:t>
            </a:r>
            <a:r>
              <a:rPr lang="en-US" sz="3200" dirty="0" smtClean="0"/>
              <a:t>log books should be maintained and kept neat and clean in a three ring binder with clear plastic sleeves</a:t>
            </a:r>
          </a:p>
          <a:p>
            <a:r>
              <a:rPr lang="en-US" sz="3200" b="1" u="sng" dirty="0" smtClean="0">
                <a:solidFill>
                  <a:srgbClr val="FF0000"/>
                </a:solidFill>
              </a:rPr>
              <a:t>Medical</a:t>
            </a:r>
            <a:r>
              <a:rPr lang="en-US" sz="3200" dirty="0" smtClean="0"/>
              <a:t> charts should have an area to place all laboratory reports with newest being on top</a:t>
            </a:r>
          </a:p>
        </p:txBody>
      </p:sp>
    </p:spTree>
    <p:extLst>
      <p:ext uri="{BB962C8B-B14F-4D97-AF65-F5344CB8AC3E}">
        <p14:creationId xmlns:p14="http://schemas.microsoft.com/office/powerpoint/2010/main" val="7196971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Importance of proper record keeping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1192" y="2180496"/>
            <a:ext cx="6454309" cy="3678303"/>
          </a:xfrm>
        </p:spPr>
        <p:txBody>
          <a:bodyPr>
            <a:noAutofit/>
          </a:bodyPr>
          <a:lstStyle/>
          <a:p>
            <a:r>
              <a:rPr lang="en-US" sz="2800" dirty="0" smtClean="0"/>
              <a:t>Results should be clearly </a:t>
            </a:r>
            <a:r>
              <a:rPr lang="en-US" sz="2800" b="1" u="sng" dirty="0" smtClean="0">
                <a:solidFill>
                  <a:srgbClr val="FF0000"/>
                </a:solidFill>
              </a:rPr>
              <a:t>identified</a:t>
            </a:r>
            <a:r>
              <a:rPr lang="en-US" sz="2800" dirty="0" smtClean="0"/>
              <a:t> and </a:t>
            </a:r>
            <a:r>
              <a:rPr lang="en-US" sz="2800" b="1" u="sng" dirty="0" smtClean="0">
                <a:solidFill>
                  <a:srgbClr val="FF0000"/>
                </a:solidFill>
              </a:rPr>
              <a:t>transferred</a:t>
            </a:r>
            <a:r>
              <a:rPr lang="en-US" sz="2800" dirty="0" smtClean="0"/>
              <a:t> immediately to a patient’s chart</a:t>
            </a:r>
          </a:p>
          <a:p>
            <a:r>
              <a:rPr lang="en-US" sz="2800" dirty="0" smtClean="0"/>
              <a:t>The veterinarian is ultimately </a:t>
            </a:r>
            <a:r>
              <a:rPr lang="en-US" sz="2800" b="1" u="sng" dirty="0" smtClean="0">
                <a:solidFill>
                  <a:srgbClr val="FF0000"/>
                </a:solidFill>
              </a:rPr>
              <a:t>responsible</a:t>
            </a:r>
            <a:r>
              <a:rPr lang="en-US" sz="2800" dirty="0" smtClean="0"/>
              <a:t> to make sure the results are read correctly</a:t>
            </a:r>
          </a:p>
          <a:p>
            <a:r>
              <a:rPr lang="en-US" sz="2800" dirty="0" smtClean="0"/>
              <a:t>The </a:t>
            </a:r>
            <a:r>
              <a:rPr lang="en-US" sz="2800" b="1" u="sng" dirty="0" smtClean="0">
                <a:solidFill>
                  <a:srgbClr val="FF0000"/>
                </a:solidFill>
              </a:rPr>
              <a:t>recording</a:t>
            </a:r>
            <a:r>
              <a:rPr lang="en-US" sz="2800" dirty="0" smtClean="0"/>
              <a:t> of the records is done typically from the veterinary </a:t>
            </a:r>
            <a:r>
              <a:rPr lang="en-US" sz="2800" b="1" u="sng" dirty="0" smtClean="0">
                <a:solidFill>
                  <a:srgbClr val="FF0000"/>
                </a:solidFill>
              </a:rPr>
              <a:t>assistant</a:t>
            </a:r>
          </a:p>
        </p:txBody>
      </p:sp>
      <p:pic>
        <p:nvPicPr>
          <p:cNvPr id="13314" name="Picture 2" descr="http://www.drsfostersmith.com/images/Categoryimages/larger/lg-273-47309P-do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808" y="2040646"/>
            <a:ext cx="4191000" cy="423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10671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Typical Laboratory Procedures Recorded in the Patient’s Medical Record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Fecal Sample/Float</a:t>
            </a:r>
            <a:r>
              <a:rPr lang="en-US" sz="3200" dirty="0" smtClean="0"/>
              <a:t>- record gross observation (color, consistency, etc), types of eggs observed under magnification, any additional characteristics</a:t>
            </a:r>
          </a:p>
          <a:p>
            <a:r>
              <a:rPr lang="en-US" sz="3200" b="1" u="sng" dirty="0" smtClean="0">
                <a:solidFill>
                  <a:srgbClr val="FF0000"/>
                </a:solidFill>
              </a:rPr>
              <a:t>Blood Chemistry</a:t>
            </a:r>
            <a:r>
              <a:rPr lang="en-US" sz="3200" dirty="0" smtClean="0"/>
              <a:t>-type of test, blood chemistry results, or any serologic Urine</a:t>
            </a:r>
          </a:p>
          <a:p>
            <a:r>
              <a:rPr lang="en-US" sz="3200" dirty="0" smtClean="0"/>
              <a:t>Serologic or Urine Sample- record gross observation (color, clarity, consistency, etc), chemical reagent strip results, and specific gravity</a:t>
            </a:r>
          </a:p>
        </p:txBody>
      </p:sp>
    </p:spTree>
    <p:extLst>
      <p:ext uri="{BB962C8B-B14F-4D97-AF65-F5344CB8AC3E}">
        <p14:creationId xmlns:p14="http://schemas.microsoft.com/office/powerpoint/2010/main" val="22540205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Typical Laboratory Procedures Recorded in the Patient’s Medical Record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Gram Stain</a:t>
            </a:r>
            <a:r>
              <a:rPr lang="en-US" sz="3200" dirty="0" smtClean="0"/>
              <a:t>- microscopic evaluation after staining</a:t>
            </a:r>
          </a:p>
          <a:p>
            <a:r>
              <a:rPr lang="en-US" sz="3200" b="1" u="sng" dirty="0" smtClean="0">
                <a:solidFill>
                  <a:srgbClr val="FF0000"/>
                </a:solidFill>
              </a:rPr>
              <a:t>Culture and Sensitivity</a:t>
            </a:r>
            <a:r>
              <a:rPr lang="en-US" sz="3200" dirty="0" smtClean="0"/>
              <a:t>- record color change and growth during the 4-6 week test period</a:t>
            </a:r>
          </a:p>
          <a:p>
            <a:r>
              <a:rPr lang="en-US" sz="3200" b="1" u="sng" dirty="0" smtClean="0">
                <a:solidFill>
                  <a:srgbClr val="FF0000"/>
                </a:solidFill>
              </a:rPr>
              <a:t>Necropsy</a:t>
            </a:r>
            <a:r>
              <a:rPr lang="en-US" sz="3200" dirty="0" smtClean="0"/>
              <a:t>- sample results after received from diagnostic lab</a:t>
            </a:r>
          </a:p>
        </p:txBody>
      </p:sp>
    </p:spTree>
    <p:extLst>
      <p:ext uri="{BB962C8B-B14F-4D97-AF65-F5344CB8AC3E}">
        <p14:creationId xmlns:p14="http://schemas.microsoft.com/office/powerpoint/2010/main" val="3514107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4.01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Implement </a:t>
            </a:r>
            <a:r>
              <a:rPr lang="en-US" sz="5400" dirty="0" smtClean="0"/>
              <a:t>proper</a:t>
            </a:r>
            <a:r>
              <a:rPr lang="en-US" sz="4800" dirty="0" smtClean="0"/>
              <a:t> techniques for collection and analysis of laboratory samples.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1829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Veterinary Laboratory Equipment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1193" y="2342478"/>
            <a:ext cx="11029615" cy="3678303"/>
          </a:xfrm>
        </p:spPr>
        <p:txBody>
          <a:bodyPr>
            <a:no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Microscope</a:t>
            </a:r>
          </a:p>
          <a:p>
            <a:pPr lvl="1"/>
            <a:r>
              <a:rPr lang="en-US" sz="2000" dirty="0"/>
              <a:t>U</a:t>
            </a:r>
            <a:r>
              <a:rPr lang="en-US" sz="2000" dirty="0" smtClean="0"/>
              <a:t>seful </a:t>
            </a:r>
            <a:r>
              <a:rPr lang="en-US" sz="2000" dirty="0" smtClean="0"/>
              <a:t>for basic testing procedures and can help identify and diagnose problems</a:t>
            </a:r>
          </a:p>
          <a:p>
            <a:pPr marL="880110" lvl="1" indent="-514350"/>
            <a:r>
              <a:rPr lang="en-US" sz="2000" dirty="0" smtClean="0"/>
              <a:t>Veterinary assistants are responsible for the care and use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sz="1800" dirty="0" smtClean="0"/>
              <a:t>Cover the microscope when it is not in use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sz="1800" dirty="0" smtClean="0"/>
              <a:t>Be trained on the use so they understand all working parts of it</a:t>
            </a:r>
          </a:p>
          <a:p>
            <a:pPr marL="880110" lvl="1" indent="-514350"/>
            <a:r>
              <a:rPr lang="en-US" sz="2000" dirty="0" smtClean="0"/>
              <a:t>Each microscope will have several objectives to view under different magnifications</a:t>
            </a:r>
          </a:p>
          <a:p>
            <a:pPr marL="880110" lvl="1" indent="-514350"/>
            <a:r>
              <a:rPr lang="en-US" sz="2000" dirty="0" smtClean="0"/>
              <a:t>A slide is placed on the stage of a microscope</a:t>
            </a:r>
          </a:p>
          <a:p>
            <a:pPr marL="880110" lvl="1" indent="-514350"/>
            <a:r>
              <a:rPr lang="en-US" sz="2000" dirty="0" smtClean="0"/>
              <a:t>Slides are viewed through the </a:t>
            </a:r>
            <a:r>
              <a:rPr lang="en-US" sz="2000" b="1" u="sng" dirty="0" smtClean="0">
                <a:solidFill>
                  <a:srgbClr val="FF0000"/>
                </a:solidFill>
              </a:rPr>
              <a:t>eye piece</a:t>
            </a:r>
          </a:p>
          <a:p>
            <a:pPr marL="880110" lvl="1" indent="-514350"/>
            <a:r>
              <a:rPr lang="en-US" sz="2000" dirty="0" smtClean="0"/>
              <a:t>The focus </a:t>
            </a:r>
            <a:r>
              <a:rPr lang="en-US" sz="2000" dirty="0" smtClean="0"/>
              <a:t>knobs are turned to properly view the sample</a:t>
            </a:r>
          </a:p>
          <a:p>
            <a:pPr marL="880110" lvl="1" indent="-514350"/>
            <a:r>
              <a:rPr lang="en-US" sz="2000" dirty="0" smtClean="0"/>
              <a:t>All </a:t>
            </a:r>
            <a:r>
              <a:rPr lang="en-US" sz="2000" b="1" u="sng" dirty="0" smtClean="0">
                <a:solidFill>
                  <a:srgbClr val="FF0000"/>
                </a:solidFill>
              </a:rPr>
              <a:t>lenses</a:t>
            </a:r>
            <a:r>
              <a:rPr lang="en-US" sz="2000" dirty="0" smtClean="0"/>
              <a:t> </a:t>
            </a:r>
            <a:r>
              <a:rPr lang="en-US" sz="2000" dirty="0" smtClean="0"/>
              <a:t>should be cleaned after each use following the manufacturer’s instructions</a:t>
            </a:r>
          </a:p>
          <a:p>
            <a:pPr marL="880110" lvl="1" indent="-514350"/>
            <a:r>
              <a:rPr lang="en-US" sz="2000" dirty="0" smtClean="0"/>
              <a:t>All slides and </a:t>
            </a:r>
            <a:r>
              <a:rPr lang="en-US" sz="2000" b="1" u="sng" dirty="0" smtClean="0">
                <a:solidFill>
                  <a:srgbClr val="FF0000"/>
                </a:solidFill>
              </a:rPr>
              <a:t>cover slips</a:t>
            </a:r>
            <a:r>
              <a:rPr lang="en-US" sz="2000" dirty="0" smtClean="0"/>
              <a:t> should be clean and have no cracks</a:t>
            </a:r>
            <a:endParaRPr lang="en-US" sz="2000" dirty="0"/>
          </a:p>
        </p:txBody>
      </p:sp>
      <p:pic>
        <p:nvPicPr>
          <p:cNvPr id="1026" name="Picture 2" descr="http://www.microscope-microscope.org/basic/microscope-images/138-microscopes-l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4129" y="2482327"/>
            <a:ext cx="1748998" cy="3074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6563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Veterinary Laboratory Equipment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1193" y="2180496"/>
            <a:ext cx="8616596" cy="4381669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Centrifuge</a:t>
            </a:r>
          </a:p>
          <a:p>
            <a:pPr lvl="1"/>
            <a:r>
              <a:rPr lang="en-US" sz="2400" dirty="0" smtClean="0"/>
              <a:t>Used </a:t>
            </a:r>
            <a:r>
              <a:rPr lang="en-US" sz="2400" dirty="0" smtClean="0"/>
              <a:t>to spin lab samples at a high rate of speed and force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400" dirty="0" smtClean="0"/>
              <a:t>Most facilities have two types:</a:t>
            </a:r>
          </a:p>
          <a:p>
            <a:pPr marL="1088136" lvl="2" indent="-457200"/>
            <a:r>
              <a:rPr lang="en-US" sz="2000" b="1" u="sng" dirty="0" err="1" smtClean="0">
                <a:solidFill>
                  <a:srgbClr val="FF0000"/>
                </a:solidFill>
              </a:rPr>
              <a:t>Microhematocrit</a:t>
            </a:r>
            <a:r>
              <a:rPr lang="en-US" sz="2000" b="1" u="sng" dirty="0" smtClean="0">
                <a:solidFill>
                  <a:srgbClr val="FF0000"/>
                </a:solidFill>
              </a:rPr>
              <a:t> tube</a:t>
            </a:r>
            <a:r>
              <a:rPr lang="en-US" sz="2000" dirty="0" smtClean="0"/>
              <a:t>- thin, small glass tubes that hold blood</a:t>
            </a:r>
          </a:p>
          <a:p>
            <a:pPr marL="1088136" lvl="2" indent="-457200"/>
            <a:r>
              <a:rPr lang="en-US" sz="2000" b="1" u="sng" dirty="0" smtClean="0">
                <a:solidFill>
                  <a:srgbClr val="FF0000"/>
                </a:solidFill>
              </a:rPr>
              <a:t>Standard</a:t>
            </a:r>
            <a:r>
              <a:rPr lang="en-US" sz="2000" dirty="0" smtClean="0"/>
              <a:t>- used to spin larger volumes of liquid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400" dirty="0" smtClean="0"/>
              <a:t>When a sample is placed in the rotor, the lid is closed and secured, then placed on the proper setting and time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400" dirty="0" smtClean="0"/>
              <a:t>No one should stand directly over the centrifuge</a:t>
            </a:r>
            <a:endParaRPr lang="en-US" sz="2400" dirty="0"/>
          </a:p>
        </p:txBody>
      </p:sp>
      <p:pic>
        <p:nvPicPr>
          <p:cNvPr id="2052" name="Picture 4" descr="http://3.bp.blogspot.com/-SVPHBSesoTY/UOP2YgPpoKI/AAAAAAAAAi8/WpNw2aMa_NY/s320/Hettich_EBA20_Portable_Centrifug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7604" y="2732045"/>
            <a:ext cx="2371725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4886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Veterinary Laboratory Equipment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u="sng" dirty="0" err="1" smtClean="0">
                <a:solidFill>
                  <a:srgbClr val="FF0000"/>
                </a:solidFill>
              </a:rPr>
              <a:t>Refractometer</a:t>
            </a:r>
            <a:endParaRPr lang="en-US" sz="3200" b="1" u="sng" dirty="0" smtClean="0">
              <a:solidFill>
                <a:srgbClr val="FF0000"/>
              </a:solidFill>
            </a:endParaRPr>
          </a:p>
          <a:p>
            <a:pPr lvl="1"/>
            <a:r>
              <a:rPr lang="en-US" sz="2800" dirty="0" smtClean="0"/>
              <a:t>Tool </a:t>
            </a:r>
            <a:r>
              <a:rPr lang="en-US" sz="2800" dirty="0" smtClean="0"/>
              <a:t>used to measure the weight of a liquid and determine a liquid’s pH level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dirty="0" smtClean="0"/>
              <a:t>A liquid </a:t>
            </a:r>
            <a:r>
              <a:rPr lang="en-US" sz="3200" dirty="0" smtClean="0"/>
              <a:t>sample is place on the prism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dirty="0" smtClean="0"/>
              <a:t>Then held </a:t>
            </a:r>
            <a:r>
              <a:rPr lang="en-US" sz="3200" dirty="0" smtClean="0"/>
              <a:t>to a light source and viewed to determine specific gravity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dirty="0" smtClean="0"/>
              <a:t>Has to be calibrated periodically with distilled water</a:t>
            </a:r>
            <a:endParaRPr lang="en-US" sz="3200" dirty="0"/>
          </a:p>
        </p:txBody>
      </p:sp>
      <p:sp>
        <p:nvSpPr>
          <p:cNvPr id="4" name="AutoShape 2" descr="data:image/jpeg;base64,/9j/4AAQSkZJRgABAQAAAQABAAD/2wCEAAkGBxISEhQUExIUFBUXGBcbFxcYFxUVFhgYFBQWFxgWFhQYHCggGBonHRQUITEhJSkrLi4uFx8zODMsNygtLisBCgoKDg0OGhAQGywkHCQsLCwsLC8sLC80LCwsLCwsLCssLCwsLCwvLCwsLCwsLCwsLCwsNyw3LCwsLCwsLCwsLP/AABEIAKcBEgMBIgACEQEDEQH/xAAcAAEAAgMBAQEAAAAAAAAAAAAABAYDBQcBAgj/xAA9EAACAQICBwQIBAYCAwEAAAABAgADEQQhBQYSMUFRYRMicYEHMkJSkaGxwWJy0fAUIzNDkuFT8aKywoL/xAAZAQEAAwEBAAAAAAAAAAAAAAAAAQIDBAX/xAAiEQEAAgICAgIDAQAAAAAAAAAAAQIDESExBBJBURMycSL/2gAMAwEAAhEDEQA/AO4xEQEREBERAREQEREBMGMxK00Z23AfsTPKhr/pQU0WmD3jn4coFU03rLU/iNtXZSMu6xsOgG603WiNfWyFVQ/4h3W/x3Gc/fM3nzsxtbTuWi9MUa47j5+6cmHlNhecFoYx1O+9t3MeBnQNQ9P1a1U0nJYBbgnMixHHzhGl6iIhBERAREQEREBERAREQETDi8SlJGqOwVFBLMcgAN5M4trZ6XK7VGTBAU6YyFRhtO3UA5KPjLVrNukTOnb4vPzUvpE0oGv/ABb+Gylv/WXPVP0uNdaeNQEH+8mRF+L0+I6j4TScF9bR7Q7FEwYPFpVRalNg6MLqym4I8ZnmKxERAREQEREBERAREQEREDFiq4poztuUXPlOO6xaRNeqznj8ukumvmlwF7FT+b7Cc7YXhMMGzGzM2zPNmQlj2Z0D0W4Lu1ax4kIP/wA2Y/UfCUGqN07LqvgexwtJOOzc+LZn6ySW2iIhUiIgIiICIiAiJC0tpWjhqZqV6i00HFjbPkOZgTZ8swGZNgOc5ZrF6YqS3TB0u0P/ACP3UHgm9vO05pp/WvGYy4r1nKn2B3U8Nkb/ADm9MFrKzaIXb0w65rWtg6DhkFjVdTcFuCAjfbeetpyq0+7T1ROmmKKs5tsQXk3D4e9pFWb7RibShsrA2PQ7xf4fKbdQquHo60tWwj7ObUWN3TiCfbTrzHG07NQrK6hlIZSAQRuIPETheD0kKa5bxLn6MtY+0ephmPAvT6C/fUDlc38zOLNSZ/01rPw6LE+doROZd9REQEREBERAREQEjaRxQpUnc7lUn9JJlR1+x1kSiDmx2mH4RuHx+kCiY3ENUYs28/eR9iZys82ZCzBsRsTNsRs2ge6JwfbYmlT4F1B8Abn5XnagJzn0aYHaq1Kx3KLDxb/X1nR5KJIiIQREQETy8resGvOCwlw9UO4/tp32va9jbIecmImehZZr9Laaw+FXar1Upjqczfku8zjunfSri611oKuHTn69T/I5DyEouJqvUYvUdnb3mJY/E+M6aeLaf24Zzkh1bWD0voLrhKRc/wDJUuFHggzPDfacw1o07ice4evVuVFlUCyKOg+8iCn+/lPrsvub8Lc+s6a+PSIUm8q/iaTKc/jMmDxxGTZj5iWFsFtKxK7Si5J3LYkAMOYuc5XtJ4HsmOYKm/y5TnvjnFPtWeF6z7cS2bJuIzB3T5tImicX/bbj6sltOml4vXcKTGpDJOCxTITbc2RHPd985EvPNqTtDbfxRk3VzTBw2Ko1h7Di/wCVu6w/xZpple+c8MmYiY0Q/VyNcAjcRceBiUbQOtqjDYfavtdlTv47C3ied+K3002v0REyaEREBERAREQPDOXafxfbV6j8L2X8q5S86047sqDW9Z+6PMZ/Kc6YQmGHZnmzMxE82ZCWLZkfGmy255frJlp7orA/xOKp0/Zv3vyrm36ecC/aiaO7HCrcWaoS56XAAHwA+MsU8UWFhPZKpPDK1p/XrBYS4ap2jgepTs58Cb2B8TKBpv0rYipdcPTWgPebvvnxtkFPxmtMN79QrNoh13GY2nSUvVdaaj2mIUfEyh6f9K2HpXXDIa7cGPdpg9eJ8pybSOPq4htutUao3Njf4DcJhCcvjOqniRH7M5yfTdad10x2LuHqlEN+5Tui2PAkG7ecrYpgcP34SYlO+7/VybZ8plp4UsbDMklRYZBrgBGbcLkzpita9KbmUAJ9vnxtMq0eJ7o7ufHM5EDlJ7YTYOyTsvdtlF77h0FuzboSZkpkJYqFp2JKM526l0SzUSBuBJJF5PsIVPCbie4O7dm4bbZOq8Vykjs1ADBSTcXd8lp1Nu4IT2kZQN/OeGuFsUW9hk72JKbNmQjdkSbSE+e8lrAC5932fheRzIy1at87bRzIByUEtd1A3W4zX6RpdqhUnMDu5buI/SZ3fzPyuMvpMTP9/wBZExExpKr0m2WB4g/eb6qb585qcTR/mHrczZUf6anpOPBOptVpaOpDPIYz52ptNldJdI5TIDMKm0z4Wg1R1RBdnIUDqxAEn24NLvo3AVTRpEA2KIR4FRE7Jo3Q1OlRpU7DuIi/4qB9onN+aF9NrEROZciIgIiICImOvVCqzE2ABJPQC8Cn65VC1RRfJQcup3mVaq4G+e6Y04B3r7THd/uaBq7VN5hLZrj1JteSO0E0JoWF7XkQ48g2JtBtYKmKG4RovWB8GXZERmYW2nOS8TZRvM1mCF7tNpozRrVAb3K3vYju35ydEylnW3Hub9rboqqBPnTWsmNqUOzapsqcmdRsuRy2huHUZzZUNGKu/fy4SJpfD3QgCNIUCvqor5qzq3O+0PE3mkxCVsK+xXBKnc4z8wftOp6DwpdDf2Wt1tYH7yZpPQNKvSNOoMjx4g8x1mlb2rO4VmIntzSnQuAeFr+KnLaWS6OEFi2TBQWJY7IemBYlRxYEyHhlfCV2wrWDK16Ttwtnsr0YXNvGZWq3zF2PrAnIAk3YW3WM9CmT3ruGMxqUx1RbgMa2zbO2yj0wt7233BmNsTwY3Wyq6J3QyC5Viw9oE/KRC3mBcgcAG9YTGWtlw+x6y+kbSXrG1jZb5PaxJN7q/K+6RmqXJNrE7yTc7Q48xMTv+nw3TEzX39JPAyVKvHed+fM78phLE/OfJPnPGP3lZsnT3fx/do/fynl5jruVW+ZO7/vkBM7X1C0Q1eIzYn831sJLPdRRJ+rWrOJx1QLQpOy3ALkEILcWfdzNt86zq/6HaSkPi6pqkf207qeDNvb5Tjrf13M/LTTiRBsWsdkWBNshfdc8J8UK6X3g+c/XOF0XQpoKaUqaoLd0KLZbspgxOr2EqevhqDeNNP0lJyTtOn5ew9PbIVe8TuAzJ8AM51/0XagvRcYvFJssL9lTO9SctthwNr2HWdMw2ApU/wCnSpp+VVX6CSItkmY0afOz0+c8mSJmkiIgIiICIiAmo1qqgYaoCbbQ2R5/6Bm3mDF0FdSr7vplvvwgcgxehlIDZFdneCCCfEfSadMKyi4zHz+EsGuDUUbYoVNqxu2zuPiRkSM5o8NpEWz7w5jePESR8pif3xntWhTq7xn85LXBiqRbO/Fd48ph0XSHai5uFuTw3boGatQNEUhSIJDAm+eS5m46nKTDja9WoSpzPsrkgHhuAmU4EVGDA7KAZniTvIUcTa0kd1EIVbKN/EnPIsYGbRWLD7S7SsyGzbJuAbA7J65j4yb2O3la8javYZWDFV2NpiWPPrLDWVVWy/7MmBq8HhBSUrzJJ87fpPalTlPa1eQK9aNil+lHR4YU8QMmQgE9L3HwMrlKvtrtZ52PS/H7y/6wYbtqFVOaNbxtl85zHROVOxvkT8850+LbVphnkjhsA/75XmKoefyja+0+GP74zsmzKIHby/6mM/pPZuNAasYrGNajSYrxqEFaY8X3X6CZWutENKP3/wBSdojQ1fEvs0aT1DxIHdH5m3L5zqmr/olorZsVUNQ+4ndTnm28/KdFwOBpUUCUqaoo4KAB/uc98/00irlmrPomJIfGvYA/06Zvcfifh4CdP0foqhQTYpUkpryUAXytnzk2Jz2tNu1oh8ogAsAAOQyE+oiVSREQEREBERAREQEREBF58u4AJJAA3k5D4yk6x67AXTDEE8ahzA/IOPjAsmmtO0cMO+12O5Bmx8uA6mUjHaWrYtXqVXGHwqeseHgP+R+k1Ffs6S/xONZrNcpTv/NrHoDmF6ylad09WxrDbslJPUpLkiDoOJ6mbYsM3/il7xVJ1u1mXEAUaCGnQU5H+67e87cvwyt0MdUQ53Ycx63+5IqU7CbDV7V6pi2OzZKa/wBSq3qIOV+LclG+dlsNK15YVyWtKwam6RFbaRagV1BYXsL2G4jnvm3wuD7PbYrmcss/GxP0krROg8PlRoU9mkLGpWIHaP8AiLcOiiTUoPTLU1YmmTcbVmIHQ7wZ5863w6YV6lWdXdVUkkiwO8WyuZv9A6JKsz1muWUrs5bjz6XsZKqOoa9hcjfxmM1zIS2VJggsJgxGKkRnJmMxsfDsZjYT6YzCzSAqHI3nJ8KuR35k/u86ZpIVTQqtSR3Kqb7ILbN8rkDkJqtV/R5icSQXVqFK/rOCGIt7KH6ma4p9Z3KJ5U3ZP7+Q6yy6B1FxuKItSNJPfqAoPJSLtOu6vaiYPCEMqGpUHt1O8fJdwlnEvbPvpWKqPq/6McJQs1W+IqAg3bJARyQfcmXanTCgAAADgMh8J9xMJmZ7XIiJAREQEREBERAREQEREBETwwPZD0npKnh0L1GsOA4k8gOJkDWLWOlhFz71Q+qg3+LHgJzevXxGOrZ3ds7DcqL55KOsCZrBrJWxbbCgrTJsEFyWPDatv8JrNIY2jo8DtAtbE2utG90pcjWI3n8MhaW1jp4UGlg2FSscnxG9V/DQH/18JTlpliWckkm5JzJJ4k852YPGm3NumOTLEdJGJxFbFVTUquXZt5P0A4DpJlDDKvWYKTWyHl/1LhozRC0gKmJF33pQ+jVvdH4d56TvtemKvLk1bJPCJovV1KqdrX/l0r5Hc9S28UweHDa3Cb/Do1bZo0lWlRTMKPUQe8x9pjz3kzHTp1cS5JOQ3sckReAA4cbKN82hYKuxTFlHH2nPvMfoOE8vNmnJPLtx44pHDL2ionZpko+LH3m6/SYHqkz4EXmO2jwieQTPktIH0WnwzTJhaBqOiDIsQLnO1+kt+B1Xopm5NQ9cl/xECm4XC1KptTQuem4eLbhLLozVIZNWa/4FOXm28+UtFGiqDZVQoHACwn3Aw4bCpTXZRQq8gLTLaexAREQEREBERAREQEREBERAREQEREDy8q+teta4e9OnZqv/AIp1PM9JH1u1rFK9Gib1MwzDcvQH3vpKVh8COzbE19s0gc9nvO55Zer1YyYjY8oYZ65erVqBUXOpWf1R0HvNyUTRad1k7RDh8KppUPbY/wBWt1c8F/D8ZG07pqpiiAQKdJfUpJ6i9T7zfiM1Vp6WDxYrzbtyZM0zxV8IgG6ScLhnqOqIrOxNgqi5JkrRGiKuIbZpgWGbO2SIvNm4eHGW/DCnh0NPD3N/6lYizP0X3KfTjNc2euPiO1MeOb8/DDo7R1PBZ3WriLetkadE8dj3n/FuHCTsDgGrEu7EIDd3OZueC39ZjPnBYO9i4IXpkT4cvGbKtVvYWAUblG4f76zy73m07nt2VrERqH3UqjZCINlBw4k+8x4tMV54qkmwBJ5DfNtgdXqtTNhsDmd/wmazVFpqdLawUMP67i/ujMzodbVOi9JqbF7sLbYNmXqvKcv016HcQpLUaq1ujd1vid8DdYOuKqB1OR3ZWkkU5l1c1fxC0UptSZWUWbayF+h4+UtGB1aUZ1G2j7oyHmd5+UDQ6EpE16dhezXPQZ5mX6YqGHVBZVCjoLTLAREQEREBERAREQEREBERAREQEREBERAREQOJaZwVSjXqK2dnOfibg/MT60ZpOpRN6bZHepzVhyZeMvWuuhr/AM9Be2TgDhwb9ZRKuDBzXI/KBJxOhcJjM6RGGrn2CR2TnofZP7tNRg9T6wdv4m9CmltpyLlr7lpD2yflxkgXGTC02F6la12LBcgSch0nRXyb1rrbKcNZnZUrjZFGinZ0gcl3sx96oR67fSSsJhFXNszy4D83M9JL0ZoxmNqaljxPL9BLNgdVRvqt5L+swmdtIhWMyeJPxPwE3ujNW3exqdxeXtHy4Sz4PR9Kl6iAdePxkqQlDwejKVL1FAPPefjJkRAREQEREBERAREQEREBERAREQEREBERAREQEREBERAREQPGF8pT9N6pG5ehu4oeH5T9oiBXKOh6tRtnYv5r+stmjdUVUfzDl7q5DzbfEQLFhcKlMbKKFHT785miICIiAiIgIiICIiAiIgIiICIiAiIgIiICIiAiIgIiICIiAiIgIiIH/9k="/>
          <p:cNvSpPr>
            <a:spLocks noChangeAspect="1" noChangeArrowheads="1"/>
          </p:cNvSpPr>
          <p:nvPr/>
        </p:nvSpPr>
        <p:spPr bwMode="auto">
          <a:xfrm>
            <a:off x="155575" y="-952500"/>
            <a:ext cx="3267075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http://www.midwestsupplies.com/media/catalog/product/cache/1/image/9df78eab33525d08d6e5fb8d27136e95/r/e/refractometer-atc-with-brix-and-sg-scale_alt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7034" y="602429"/>
            <a:ext cx="1901945" cy="1901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2990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Veterinary Laboratory Equipment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1192" y="2470952"/>
            <a:ext cx="11029615" cy="3678303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FF0000"/>
                </a:solidFill>
              </a:rPr>
              <a:t>Blood Chemistry Analyzers</a:t>
            </a:r>
          </a:p>
          <a:p>
            <a:pPr lvl="1"/>
            <a:r>
              <a:rPr lang="en-US" sz="3600" dirty="0" smtClean="0"/>
              <a:t>machines that run blood samples including complete blood counts (CBCs) using whole blood, serum, or plasma</a:t>
            </a:r>
            <a:endParaRPr lang="en-US" sz="3600" dirty="0"/>
          </a:p>
        </p:txBody>
      </p:sp>
      <p:sp>
        <p:nvSpPr>
          <p:cNvPr id="4" name="AutoShape 2" descr="data:image/jpeg;base64,/9j/4AAQSkZJRgABAQAAAQABAAD/2wCEAAkGBxMSEhUUEhQVFRQVFBUVFxQVFBQWFhUUFxUXFxUVFxUYHCggGBolHBUUIjEhJSkrLi4uFx8zODMsNygtLisBCgoKDg0OFQ8PFCwZFBwsLDUsLSwrLC8tLCssLCsrLCwsKyssLDcsLCssLCwsNys3LCsuLCsrLCssNysrNysrK//AABEIAKEAxwMBIgACEQEDEQH/xAAbAAABBQEBAAAAAAAAAAAAAAAAAQMEBQYCB//EAEEQAAEDAQUFBgMFBgQHAAAAAAEAAgMRBAUSITEGQVFhcRMiMoGRsUKhwQcUctHwI1Ji0uHxM0OCohUWRFNUkrL/xAAYAQEBAQEBAAAAAAAAAAAAAAAAAQIDBP/EACURAQEAAgEDBAEFAAAAAAAAAAABAhEDEkFRBBMhMZEUIjJhof/aAAwDAQACEQMRAD8A9xQhCAQhNuruNPJB3VcOlaN4TToCfiQbNzUCutTU2bZwaV12J6pOxPAfJFNOtTjpQJtz3HeVI7E8B6JOwPBAwHO4lGN37xT/AGPJcubTVQNiV/H9eiXtnfveyd7I8FyYzwVHImdxR27uPyS4OXskw8vZFL95d+v7JPvL+Xog+a5/WiGnYtT+Xol+9O5eiaqEhcNaoaPfe3cvQo++u4D5/mqy03vEyueI8B+arJr6e7whrfmfmoaaU213AfrzUWa/2N4H8NSszI9z/ESeuiBEf7Iaai6b47Z5bgw0bWta7xupzQq/ZdlJXfg+oQiNQhCFpHL9E2HLuXQpkFQOBy7aUyCnIygcQkqiqoVCEIBVF6z/ALSNg3mpVss3JLitXTJZqxpKoqs9fN/Q2RrHWiVzBI4tbRpIqATTIZZBV8e3lgP/AFdOrH/yrcwys3IzbJ91sCkoFmWbYWL/AM2D/U5o96J6Paeyu8NtspPDtoq+mJLjlOx1Ty0BAXGEKtivJrs2ywu/C5p9nJ4Wh27AehP9VNXwu/7SzG1ZTaubvtjGgFSFo45XE5geqyd9HFO48KLLSC2PIdVKiiA3JGt06qSxqAaxdYU41q6woJ2zjf2jvw/UITmz477un1QrEXqEIVQ1PomMSftPhUQFRTtU8wqMCnmlA7VQ2XrATQSxkmoye3UUqNdcwn3KBJcsB1jGhbv8J3KidFa2OFWvaRrUEaDen2lUktwQuAFDk7FXETWri51a8akHkSFbhRHcjqAnksddcmKZzuJJWmvCSkbj/CfZZO4fESpa1PKLt+A5lnDgDnI6hFRkAPXNOTbEXeyJskxMYLWkk4A2uEE6tyUfbl2dmH8Ex+cP5rRbT2Vj7PEx72sblUuBNRgIIy0Xe8mWHHj01yuMuV3FFB9nVhlbiikJHEBp3A7gNxC4l+ymA6SkdWH+daS4rsYIu7JiAdrGABQNAAoWnQD5q2MTBxH+oj6qT1PJ5T2sPDzif7Ioj/mN82n3qVCm+yYRtc5sjRhBd3cjkK/urdbTXZLJGBGcRx1oS4ClDkauPyomLosskNitPaijsMp1r/l0yPl8lZ6rk6tdkvDhr6QPsysvZ2aUYnurO41eakDsohQcBlpzXNrzld1U7YhtLKTxe8+lB9FCeO+7qsct/dXXCajtrff6KQxqbDfdSGNXNp0AusK6AS0VRNuId53Qe6F3cg7zugQiVboQhUM2rwlRFLtXhKhArNajsFOhyZXdUDtUVTYKWqIcRVcVSEqiFf0lIH9Cs/cYzPT6FXO0R/YkcSFU3SNen0KzWuyo26Pfg5Qyn1dH/KtLthZI5GRsllEYxb60IoBQ8tB5rN7akdvED/2vkZDX2VltPLY7e1jTaOzwkkVYdTTe4UH9V3yxtwx1HLc6r8rvZmxMjs7QyXtQMVHhxo7dnuJUYWOc2p0pecDmGIx1+EkYKtqQC0ukJdvDhllmtyz2eJga21xVFcsbMOZJ8JNa56q4ZMHZiSJ3QVy8nrl02LuIG0dlkeGYGl9HEltWCndplWm88VCYx7bDaTI3CXCUgVGQLQ0UoTvBS7RWCeUMDTjwuJBYWtLcxxIquZonx3dKJAWuo7IkVzcANFzw45OXq+d/4tvwTZLKxj8Uh/3lQWjvHqVYbOZWNv4XH1cSoMQzPVduT+VWfR8N9/zUhgTTRp1/NSGBYHQalIXQCFRNuUZu8vqhdXOPF5fVCqLNCEIGbV4SoIKn2od0quaVmrDlUrVylCK6qiq5qiqDqqKpEIK2/vAOqr7tap9+eEdVCsIzUVC2o2Nbbnse6V0ZYzAAGhw8RdXM8/kqCX7MJB/h2rpiY4ezlvpL1jjIbIaE6VB3mmo6KcJGn2yzzXfj9RyYTUvw4ZcGGV3Z8vKpfs+t7R3J43dXvb86FRX7I3qzQNf0kjJ/3AL2Cg4+qDHzHqus9Zyd5Pwz+mw7W/l47FYb2jc3FBLhxCuEB1BUVzjcdysb0tFpZCcrQ7LvMc2WhNRQafqi9Q7I8vVJ2fMeql9TcrLcY1jxdMs3tSbOvJsERIoTECRnkTuzUSBX1tcMBoaqjs4Xnt3bXWTUSgPf808wJoD3T7FB2AhKkKCfdHx+X1Qluj4uo+qFUWKEIQCp9o+6xrm6h2o4UKuFAvhtWf6gpSM5Bej6gE1qQMxxV+s1aGBr2toc6nEKUFPD65rSLMboqiqEKoWqKrmqVBXX0ch1VfBaGt8RA6/rqp99eEdVRWiLEM9BmoLp09ndm8sJGhNDTOvBS222Pc5ufMDPisyLS8HdTdVrannpoklnLhQhufBoHzCm1aptpYdHt/8AYLrGOI9QsZHGBon2Ql1QCRlqDSio1tVysqwyx0pI41Fc3V90zatpJonMFGvxE1rlSlN46ommrtZ7hVTAquz7ZRy0Y5jmOcQ2uRbiJoK8swrOyvGQ/VVRNb9U+1MN+v5p9qqHAEhC6CCEE66dHdR7IS3UMndfohVE5CEIIF8XpFZmdpM7CyoFQCczyCyls27hcHtDKgDECJIs2jUkOcKE1FAVptoLOJIiwtDqkUBDTQ1172WSw947ONIJ7HM0FAze3I+DcQQfJax6e7eOO0z/AJgiJpV4yac435gkgHTTLVT7PtXZnVBkDTvNeVfZZO03FFUkY2Y3Yj4hkHHJ1RqAR6qFPcxJLu1JFcTySD3MIHp4grZx9q1Y9Hsd8QS5RzRvoaEB4rXgc6qYSeHoR/ReKSbPSPkLMGJ3aR6AA0fhDKEZgCtcufNe6wWMBjQSSQ0Cp1NBSvmsZST6u2ai4+R/XQo7TkfQj3Wa23vjsHNbG+jhm4BzW0ad4xeI8hqsINor1YTimccJq6sUYAYfic5jTgAo7XPLRJhbN6R6hfPhGW/eqeKhOoNPQLCTbUW4jDMcXeFQAGEg5NwghppU0xHJW1wXvgDzKwtzoSGl4B3NLm1GI1bkCdU6MvCtVLHUoFmCrpb6ixDvUJaDRwc0gUrV2IDD501Uqz3ox2bXtIOhDgQfMarFwynZUttkT0dmpXoVzHaQVLbmD0RKrbXHp0+qzV/Mo6L8TvYLYTx5jos7tPDTszzd7BDsydjb3/MH5ii3Mb6OHX6rI2eLv+Y9wtsYc/P6qsxZD6/RPsTA+v0UiNUONQ5KAkcVRYXX4T1+gQkunwn8X0CVETE3NO1oqSAmJrRmRWlMlTXtcbbR4pZW8A0jD6UUtWRX7UX02Xs44CXPbPDIcINMDZWCTr3XHkotitr2Po9z6G2ysAzILXNJYD/DX3TkeyMkTw6KfIBwDS0jWm8HkVJNhtTdMLxXLNulNTiDdOFVGkG6r4ld2AkcCXm1NNWjN0bjg6ZApmy3yJGRGSKMmSwyzmgpV8bhVgHA5qbSRpbjs+YccJDNCdXBzagV41URj4Bh/ZluGOSNgDtGO8YAdSqKv9nIY5Qy0tjDccMRBqd7akEfwigrvqVd2q0CNpcdAq+5cEcEbI/A1jQ3TIAZDLJQtprX3Wt3GpPkm2e7G3ndjrVJM8tc7uOLSBUGRorg4ndkq227NBva0JA7ET517zm46t9Gt14q5ua9nCfAx3dLbUSPhxtEb2k+oz5qyum/5HfdGvo7tbLJI4kUJkYBnyrwH7xVmeU7tsdbLqlGMNlPfiEpzObAJBh46NPqktd3Tgmj2kvYHMqxndb38s25HImoz5raXbebJ2WR0kEZM9ne80Ao2gzYAdQcRy5pLHPZJxZXdm9pnZJg7xyawd5rsz++aLfvZDDSWWWlRG0tIqxrS6PGWnNz8JBfuGdd6RzJCK0NcJxyPwPLwGFzg0lp7PLEe6Rqt3Y4rK4QOZK4BxlhjDgO8e9VpqK1GE513b6qK664wyNrZBI1ssgNMqks7JzCQcjkfVa9660fBbqsvZRsbUnug1P8QDj7rQWYZeSp7JIx1GVOINGQzoASBX0V3EA2mevLj/ZcO6VzM3Nqg3pdvbMoDhcM2nnwPIqxn+HogBVlkrLs9JjGPC1oIJo6taHQCm/iVoizNSS1c4UIQa+akMCZAz8/zT4ViOyuMJOQ8lHvC3sibVxz3NGrjwCbui2SSGuECvCuQVGisMOBtDqTU/rySJ6IZIRFVavG7quA48U9bYyHE7jzUdueiy0eEpTjZ+SYBShQSBMEpLTqKqMhUPiyx7gB07vsmrRdMUniFcqZuJy5LlKHlNCru7ZGGDF2ePvOLiZHmR1S0NNHPqcw0ZJ3/gLWlhaADG1zWUBaGtfTEAAaZ0G5WBtDguxayiqGz7P9kYcIOGBrmsaHDR1Kg1ArpkoFl2edF91ALsNmMpzaTi7QUpWugWvFr4hHbt4IbYSzXNLG2ytqCYbXJM41+CRzzTMCp71PLepl3XPIGP7V3ZB1pllFKYyxxBFBmBodVp7damMYXDM7hzVA6VzzVxqhtIssTIxhibQcfidXUkqWzd1CiRItdvjhZjkcGtBGZryyAGp5BETbUfD5rpmiwts26c59IrO50Y+IuwudzpSgHzU6y7bx5dpDMzoGvA56g/JFa6iKKlsu11jfkJcJ4PZIz5uABVtHao3eF7HdHAogd9VX3vfLYBTxSOHdZ9XcAo19XyIyWR96T1a3rz5KFc9zPkfjkqSTmTmSqOrssElok7SU1PtwAG4Ld2CxhgGQSWCwhg0U4BVAlQhEMTQB2oqqu03E12YJaeWXsrtJRBm33VaG+CXEODqH5nP5ph9qtEfjiDubSR71WrokLVNLtkm39F8Yez8Tfq2qlQ3nC7wyN9c/Qq6msEbvEwHyVdadm4X/AA0U0uyg+nFKqqbZGn+HI5h5OcP/AJKZddVuZ4JsQ/io73FUF04LkqjdardH44mOHRw9iVyNoXjx2d3VrgfkQEFrI2TGCC3BQVB1rU1Iyyyoo8Uk9e8xtKjMO3ZZ09ckzFtLCfEJWfiZ/ISpUd7wO0kb0JofQoEvBvc81AjCsLVK1zDRzTTgQVlbdeb3HBBrvfTIfh580VY3pfLIMqY5DowbuBcdw+aq7Hc81reHzmo3DcOTRu6qzuDZbPHJ3iTU1zz6nUrcWSxtYP6K6Tamu3Z2Njcmj0U91zRnVjT1FVagJVU2zs+zMLvgA6VHsoEmx0Xw1HzWwojChtlrFsqxpqTXyWgs1kawZKTRKiEASoQgEIQgEIQgEIQgCuUIRXKQoQopsqtte9CFBm7w1KqJUqEEdmruhU/ZvUdClQore2HRTwhC2yVCEIgQhCAQhCAQhCAQhCD/2Q=="/>
          <p:cNvSpPr>
            <a:spLocks noChangeAspect="1" noChangeArrowheads="1"/>
          </p:cNvSpPr>
          <p:nvPr/>
        </p:nvSpPr>
        <p:spPr bwMode="auto">
          <a:xfrm>
            <a:off x="155575" y="-922338"/>
            <a:ext cx="2371725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0" name="Picture 4" descr="http://www.nycendocrinologist.com/images/ABXPentra40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145" y="1998101"/>
            <a:ext cx="2790825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9203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Veterinary Laboratory Equipment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FF0000"/>
                </a:solidFill>
              </a:rPr>
              <a:t>Serological Test Kits</a:t>
            </a:r>
          </a:p>
          <a:p>
            <a:pPr lvl="1"/>
            <a:r>
              <a:rPr lang="en-US" sz="3600" dirty="0" smtClean="0"/>
              <a:t>chemical kits to determine viruses and diseases with reagents that typically are kept in the refrigerator</a:t>
            </a:r>
          </a:p>
          <a:p>
            <a:pPr lvl="1"/>
            <a:r>
              <a:rPr lang="en-US" sz="3600" dirty="0" smtClean="0"/>
              <a:t>veterinary assistants need to be familiar with kits used by the facility</a:t>
            </a:r>
            <a:endParaRPr lang="en-US" sz="3600" dirty="0"/>
          </a:p>
        </p:txBody>
      </p:sp>
      <p:pic>
        <p:nvPicPr>
          <p:cNvPr id="5122" name="Picture 2" descr="http://www.rapidtest.com/image.php?p=products/CRP-Lat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874" y="584112"/>
            <a:ext cx="3127375" cy="211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030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Fecal Sample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7021" y="2441096"/>
            <a:ext cx="11897958" cy="3678303"/>
          </a:xfrm>
        </p:spPr>
        <p:txBody>
          <a:bodyPr>
            <a:noAutofit/>
          </a:bodyPr>
          <a:lstStyle/>
          <a:p>
            <a:r>
              <a:rPr lang="en-US" sz="2400" dirty="0"/>
              <a:t>U</a:t>
            </a:r>
            <a:r>
              <a:rPr lang="en-US" sz="2400" dirty="0" smtClean="0"/>
              <a:t>sed to diagnose internal parasites and the presence of blood in a stool sample.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400" dirty="0" smtClean="0"/>
              <a:t>gross examination (</a:t>
            </a:r>
            <a:r>
              <a:rPr lang="en-US" sz="2400" b="1" u="sng" dirty="0" smtClean="0">
                <a:solidFill>
                  <a:srgbClr val="FF0000"/>
                </a:solidFill>
              </a:rPr>
              <a:t>visual observation</a:t>
            </a:r>
            <a:r>
              <a:rPr lang="en-US" sz="2400" dirty="0" smtClean="0"/>
              <a:t>) including:</a:t>
            </a:r>
          </a:p>
          <a:p>
            <a:pPr marL="880110" lvl="1" indent="-514350"/>
            <a:r>
              <a:rPr lang="en-US" sz="2000" dirty="0" smtClean="0"/>
              <a:t>color, consistency, odor, presence and color of blood, presence of observable parasites, presence of mucous, and presence of foreign material or debris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400" dirty="0" smtClean="0"/>
              <a:t>perform a fecal smear by placing a small amount of sample onto a microscope slide</a:t>
            </a:r>
          </a:p>
          <a:p>
            <a:pPr marL="880110" lvl="1" indent="-514350"/>
            <a:r>
              <a:rPr lang="en-US" sz="2000" dirty="0" smtClean="0"/>
              <a:t>If the sample is dry it may require </a:t>
            </a:r>
            <a:r>
              <a:rPr lang="en-US" sz="2000" b="1" u="sng" dirty="0" smtClean="0">
                <a:solidFill>
                  <a:srgbClr val="FF0000"/>
                </a:solidFill>
              </a:rPr>
              <a:t>1-2</a:t>
            </a:r>
            <a:r>
              <a:rPr lang="en-US" sz="2000" dirty="0" smtClean="0"/>
              <a:t> drops of saline</a:t>
            </a:r>
          </a:p>
          <a:p>
            <a:pPr marL="880110" lvl="1" indent="-514350"/>
            <a:r>
              <a:rPr lang="en-US" sz="2000" dirty="0" smtClean="0"/>
              <a:t>veterinarian or veterinary technician reads the sample under the microscope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400" dirty="0" smtClean="0"/>
              <a:t>fecal flotation is used to determine if there are any parasite eggs</a:t>
            </a:r>
          </a:p>
          <a:p>
            <a:pPr marL="880110" lvl="1" indent="-514350"/>
            <a:r>
              <a:rPr lang="en-US" sz="2000" dirty="0" smtClean="0"/>
              <a:t>The concept is that the eggs are lighter than the solution and the ova float to the top which is attached to the </a:t>
            </a:r>
            <a:r>
              <a:rPr lang="en-US" sz="2000" dirty="0" err="1" smtClean="0"/>
              <a:t>coverslip</a:t>
            </a:r>
            <a:endParaRPr lang="en-US" sz="2000" dirty="0" smtClean="0"/>
          </a:p>
          <a:p>
            <a:pPr marL="1401318" lvl="3" indent="-514350"/>
            <a:r>
              <a:rPr lang="en-US" sz="1600" dirty="0" smtClean="0"/>
              <a:t>Fecal floatation solution is usually </a:t>
            </a:r>
            <a:r>
              <a:rPr lang="en-US" sz="1600" b="1" u="sng" dirty="0" err="1" smtClean="0">
                <a:solidFill>
                  <a:srgbClr val="FF0000"/>
                </a:solidFill>
              </a:rPr>
              <a:t>Lugol’s</a:t>
            </a:r>
            <a:r>
              <a:rPr lang="en-US" sz="1600" dirty="0" smtClean="0"/>
              <a:t> solution</a:t>
            </a:r>
          </a:p>
          <a:p>
            <a:pPr marL="1401318" lvl="3" indent="-514350"/>
            <a:r>
              <a:rPr lang="en-US" sz="1600" dirty="0" smtClean="0"/>
              <a:t>Care must be taken to prevent the spread of parasites so gloves should be worn at all times</a:t>
            </a:r>
            <a:endParaRPr lang="en-US" sz="1600" dirty="0"/>
          </a:p>
        </p:txBody>
      </p:sp>
      <p:pic>
        <p:nvPicPr>
          <p:cNvPr id="6148" name="Picture 4" descr="http://equineservices.com/images/files/McMasters%20fecal%201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1882" y="614298"/>
            <a:ext cx="2036501" cy="1183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91497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76</TotalTime>
  <Words>1180</Words>
  <Application>Microsoft Office PowerPoint</Application>
  <PresentationFormat>Widescreen</PresentationFormat>
  <Paragraphs>128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Gill Sans MT</vt:lpstr>
      <vt:lpstr>Wingdings 2</vt:lpstr>
      <vt:lpstr>Dividend</vt:lpstr>
      <vt:lpstr>Proper Laboratory Procedures</vt:lpstr>
      <vt:lpstr>Essential Standard 4.00</vt:lpstr>
      <vt:lpstr>Objective 4.01</vt:lpstr>
      <vt:lpstr>Veterinary Laboratory Equipment</vt:lpstr>
      <vt:lpstr>Veterinary Laboratory Equipment</vt:lpstr>
      <vt:lpstr>Veterinary Laboratory Equipment</vt:lpstr>
      <vt:lpstr>Veterinary Laboratory Equipment</vt:lpstr>
      <vt:lpstr>Veterinary Laboratory Equipment</vt:lpstr>
      <vt:lpstr>Fecal Sample</vt:lpstr>
      <vt:lpstr>Blood Chemistry Procedures</vt:lpstr>
      <vt:lpstr>Blood Chemistry Procedures</vt:lpstr>
      <vt:lpstr>Blood Chemistry Procedures</vt:lpstr>
      <vt:lpstr>Blood Chemistry Procedures</vt:lpstr>
      <vt:lpstr>Urine Sample</vt:lpstr>
      <vt:lpstr>Urine Sample</vt:lpstr>
      <vt:lpstr>Other tests</vt:lpstr>
      <vt:lpstr>Other tests</vt:lpstr>
      <vt:lpstr>Other tests</vt:lpstr>
      <vt:lpstr>PowerPoint Presentation</vt:lpstr>
      <vt:lpstr>Recording Laboratory Results</vt:lpstr>
      <vt:lpstr>Recording Laboratory Results</vt:lpstr>
      <vt:lpstr>Importance of proper record keeping</vt:lpstr>
      <vt:lpstr>Typical Laboratory Procedures Recorded in the Patient’s Medical Record</vt:lpstr>
      <vt:lpstr>Typical Laboratory Procedures Recorded in the Patient’s Medical Record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 Laboratory Procedures</dc:title>
  <dc:creator>jkinney</dc:creator>
  <cp:lastModifiedBy>Kelly Durdock</cp:lastModifiedBy>
  <cp:revision>8</cp:revision>
  <dcterms:created xsi:type="dcterms:W3CDTF">2015-01-22T13:50:44Z</dcterms:created>
  <dcterms:modified xsi:type="dcterms:W3CDTF">2016-10-04T18:50:08Z</dcterms:modified>
</cp:coreProperties>
</file>