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43" d="100"/>
          <a:sy n="43" d="100"/>
        </p:scale>
        <p:origin x="48" y="10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58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0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6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1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360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0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5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8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15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312965F-BFA0-4086-9BC0-DCD951FDDCB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28B0E85-A23D-4233-8C2E-7AD501D8903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23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m/url?sa=i&amp;rct=j&amp;q=&amp;esrc=s&amp;source=images&amp;cd=&amp;cad=rja&amp;uact=8&amp;docid=xkRBgUpOvgpygM&amp;tbnid=5v6_XyXgyKO14M:&amp;ved=0CAUQjRw&amp;url=http://www.valleyvet.com/ct_detail.html?pgguid=da29ad59-e97f-470b-85a0-a238be334467&amp;ei=e4hMU8PtMIHS2AXs0oDICQ&amp;bvm=bv.64764171,d.b2I&amp;psig=AFQjCNGNTxZgQ1CJSES2TMr9nIX3k38MCQ&amp;ust=139761096429345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docid=lUvxsVyhU9xqhM&amp;tbnid=MMhSPhLBQTcwAM:&amp;ved=0CAUQjRw&amp;url=http://www.ag.auburn.edu/users/schmisp/ansc1000/beef_equipment/index.htm&amp;ei=AIlMU5-OA4HP2AWN_IHwBA&amp;bvm=bv.64764171,d.b2I&amp;psig=AFQjCNEJUk9pNPBfAk654qK62v4-iZqwyw&amp;ust=139761112072334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cad=rja&amp;uact=8&amp;docid=e21LSNYDHM776M&amp;tbnid=NgZuUrrj8aMSFM:&amp;ved=0CAUQjRw&amp;url=http://www.ibreak4bacon.com/archives/cat-muzzles&amp;ei=IopMU-zbHKuG3AWR4YHQCA&amp;psig=AFQjCNHY95QGsRwFiMVzeuOTkT20yl43og&amp;ust=139761138795922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esrc=s&amp;source=images&amp;cd=&amp;cad=rja&amp;uact=8&amp;docid=tuijqmjcjBPwjM&amp;tbnid=VZzG5xX3HD2bsM:&amp;ved=0CAUQjRw&amp;url=http://www.livetrap.com/index.php?dispatch=categories.view&amp;category_id=614&amp;ei=s4pMU4PQE8nc2gWrloGoDQ&amp;psig=AFQjCNFw8j63JYTgjfBFc5cIpiVDkLgL8w&amp;ust=1397611512717563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Veterinary Assisting</a:t>
            </a:r>
            <a:br>
              <a:rPr lang="en-US" dirty="0" smtClean="0"/>
            </a:br>
            <a:r>
              <a:rPr lang="en-US" dirty="0" smtClean="0"/>
              <a:t>Unit 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Animal Care and Management</a:t>
            </a:r>
          </a:p>
        </p:txBody>
      </p:sp>
    </p:spTree>
    <p:extLst>
      <p:ext uri="{BB962C8B-B14F-4D97-AF65-F5344CB8AC3E}">
        <p14:creationId xmlns:p14="http://schemas.microsoft.com/office/powerpoint/2010/main" val="39151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04" y="2084832"/>
            <a:ext cx="9720073" cy="40233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Squeeze </a:t>
            </a:r>
            <a:r>
              <a:rPr lang="en-US" sz="2400" dirty="0">
                <a:solidFill>
                  <a:srgbClr val="FF0000"/>
                </a:solidFill>
              </a:rPr>
              <a:t>cages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with </a:t>
            </a:r>
            <a:r>
              <a:rPr lang="en-US" sz="2400" dirty="0">
                <a:solidFill>
                  <a:srgbClr val="FF0000"/>
                </a:solidFill>
              </a:rPr>
              <a:t>small</a:t>
            </a:r>
            <a:r>
              <a:rPr lang="en-US" sz="2400" dirty="0"/>
              <a:t> animals</a:t>
            </a:r>
          </a:p>
          <a:p>
            <a:pPr lvl="1"/>
            <a:r>
              <a:rPr lang="en-US" sz="2400" dirty="0" smtClean="0"/>
              <a:t>contains </a:t>
            </a:r>
            <a:r>
              <a:rPr lang="en-US" sz="2400" dirty="0"/>
              <a:t>animal without placing a person’s hands directly on animal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Halters </a:t>
            </a:r>
            <a:r>
              <a:rPr lang="en-US" sz="2400" dirty="0">
                <a:solidFill>
                  <a:srgbClr val="FF0000"/>
                </a:solidFill>
              </a:rPr>
              <a:t>and Leads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on </a:t>
            </a:r>
            <a:r>
              <a:rPr lang="en-US" sz="2400" dirty="0" smtClean="0">
                <a:solidFill>
                  <a:srgbClr val="FF0000"/>
                </a:solidFill>
              </a:rPr>
              <a:t>large</a:t>
            </a:r>
            <a:r>
              <a:rPr lang="en-US" sz="2400" dirty="0" smtClean="0"/>
              <a:t> </a:t>
            </a:r>
            <a:r>
              <a:rPr lang="en-US" sz="2400" dirty="0"/>
              <a:t>animals</a:t>
            </a:r>
          </a:p>
          <a:p>
            <a:pPr lvl="1"/>
            <a:r>
              <a:rPr lang="en-US" sz="2400" dirty="0" smtClean="0"/>
              <a:t>halter </a:t>
            </a:r>
            <a:r>
              <a:rPr lang="en-US" sz="2400" dirty="0"/>
              <a:t>is placed on the head and lead rope attached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Twitch</a:t>
            </a:r>
            <a:r>
              <a:rPr lang="en-US" sz="2400" dirty="0" smtClean="0"/>
              <a:t>-restraint </a:t>
            </a:r>
            <a:r>
              <a:rPr lang="en-US" sz="2400" dirty="0"/>
              <a:t>device attached to a horses upper lip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Nose </a:t>
            </a:r>
            <a:r>
              <a:rPr lang="en-US" sz="2400" dirty="0">
                <a:solidFill>
                  <a:srgbClr val="FF0000"/>
                </a:solidFill>
              </a:rPr>
              <a:t>tongs</a:t>
            </a:r>
          </a:p>
          <a:p>
            <a:pPr lvl="1"/>
            <a:r>
              <a:rPr lang="en-US" sz="2400" dirty="0" smtClean="0"/>
              <a:t>used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FF0000"/>
                </a:solidFill>
              </a:rPr>
              <a:t>cattle</a:t>
            </a:r>
          </a:p>
          <a:p>
            <a:pPr lvl="1"/>
            <a:r>
              <a:rPr lang="en-US" sz="2400" dirty="0" smtClean="0"/>
              <a:t>applies </a:t>
            </a:r>
            <a:r>
              <a:rPr lang="en-US" sz="2400" dirty="0"/>
              <a:t>pressure to the inside of nostrils</a:t>
            </a:r>
          </a:p>
        </p:txBody>
      </p:sp>
      <p:pic>
        <p:nvPicPr>
          <p:cNvPr id="4098" name="Picture 2" descr="https://encrypted-tbn1.gstatic.com/images?q=tbn:ANd9GcSMZip3IlbhQ3lE1ONaWl3OXq3SDipeWwYAjSQKBzaTZ2T672o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176" y="585216"/>
            <a:ext cx="3174032" cy="225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Rbxxq1oNkH_p7f5JaHxN5ZYe5vC2yP_lujlH9fTrD-B5nJQEb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41" y="3706394"/>
            <a:ext cx="3461391" cy="260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0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nti-kick bars</a:t>
            </a:r>
            <a:endParaRPr lang="en-US" dirty="0"/>
          </a:p>
        </p:txBody>
      </p:sp>
      <p:pic>
        <p:nvPicPr>
          <p:cNvPr id="1026" name="Picture 2" descr="http://www.bylsma-imports.com/wpimages/wp216f98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743" y="1335024"/>
            <a:ext cx="3924300" cy="5154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19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Hobbles</a:t>
            </a:r>
            <a:endParaRPr lang="en-US" dirty="0"/>
          </a:p>
        </p:txBody>
      </p:sp>
      <p:pic>
        <p:nvPicPr>
          <p:cNvPr id="2050" name="Picture 2" descr="https://encrypted-tbn3.gstatic.com/shopping?q=tbn:ANd9GcQcMPZf_8NUo-QWsBwO4zltgKTe-0pZUxsDQeQKxcabRrG-0J4k&amp;usqp=C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60421"/>
            <a:ext cx="6515100" cy="4861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824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Twitch</a:t>
            </a:r>
            <a:endParaRPr lang="en-US" dirty="0"/>
          </a:p>
        </p:txBody>
      </p:sp>
      <p:pic>
        <p:nvPicPr>
          <p:cNvPr id="3074" name="Picture 2" descr="http://research.vet.upenn.edu/Portals/62/images/equine/restraint/twitc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362" y="1752601"/>
            <a:ext cx="4369607" cy="3163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3352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6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alleyvet.com/group_images/38608_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838201"/>
            <a:ext cx="4959523" cy="549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Stanchion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8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Nose tongs</a:t>
            </a:r>
            <a:endParaRPr lang="en-US" dirty="0"/>
          </a:p>
        </p:txBody>
      </p:sp>
      <p:pic>
        <p:nvPicPr>
          <p:cNvPr id="5122" name="Picture 2" descr="http://www.ag.auburn.edu/users/schmisp/ansc1000/beef_equipment/nose-tong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2952750"/>
            <a:ext cx="4367471" cy="32194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1"/>
            <a:ext cx="3238500" cy="24288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Muzzles</a:t>
            </a:r>
            <a:endParaRPr lang="en-US" dirty="0"/>
          </a:p>
        </p:txBody>
      </p:sp>
      <p:pic>
        <p:nvPicPr>
          <p:cNvPr id="6146" name="Picture 2" descr="http://www.ibreak4bacon.com/wp-content/uploads/2011/04/blue-cat-muzz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295400"/>
            <a:ext cx="5299105" cy="5299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1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Squeeze cages</a:t>
            </a:r>
            <a:endParaRPr lang="en-US" dirty="0"/>
          </a:p>
        </p:txBody>
      </p:sp>
      <p:pic>
        <p:nvPicPr>
          <p:cNvPr id="7170" name="Picture 2" descr="http://www.livetrap.com/images/detailed/2/Containment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902" y="908126"/>
            <a:ext cx="5856442" cy="53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6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the Restraint Procedure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Area </a:t>
            </a:r>
            <a:r>
              <a:rPr lang="en-US" sz="2800" dirty="0"/>
              <a:t>with enough room, is clean, is dry, and is well lit</a:t>
            </a:r>
          </a:p>
          <a:p>
            <a:r>
              <a:rPr lang="en-US" sz="2800" dirty="0" smtClean="0"/>
              <a:t>Plan </a:t>
            </a:r>
            <a:r>
              <a:rPr lang="en-US" sz="2800" dirty="0"/>
              <a:t>should be discussed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Move </a:t>
            </a:r>
            <a:r>
              <a:rPr lang="en-US" sz="2800" dirty="0">
                <a:solidFill>
                  <a:srgbClr val="FF0000"/>
                </a:solidFill>
              </a:rPr>
              <a:t>any costly equipment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Nonslip </a:t>
            </a:r>
            <a:r>
              <a:rPr lang="en-US" sz="2800" dirty="0">
                <a:solidFill>
                  <a:srgbClr val="FF0000"/>
                </a:solidFill>
              </a:rPr>
              <a:t>area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Temperature </a:t>
            </a:r>
            <a:r>
              <a:rPr lang="en-US" sz="2800" dirty="0">
                <a:solidFill>
                  <a:srgbClr val="FF0000"/>
                </a:solidFill>
              </a:rPr>
              <a:t>should be considered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What </a:t>
            </a:r>
            <a:r>
              <a:rPr lang="en-US" sz="2800" dirty="0">
                <a:solidFill>
                  <a:srgbClr val="FF0000"/>
                </a:solidFill>
              </a:rPr>
              <a:t>should be done if animal happens to get away from restrainer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Backup </a:t>
            </a:r>
            <a:r>
              <a:rPr lang="en-US" sz="2800" dirty="0">
                <a:solidFill>
                  <a:srgbClr val="FF0000"/>
                </a:solidFill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032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Knots </a:t>
            </a:r>
            <a:r>
              <a:rPr lang="en-US" sz="3600" dirty="0"/>
              <a:t>are made from one to two pieces of rope material where one section of the </a:t>
            </a:r>
            <a:r>
              <a:rPr lang="en-US" sz="3600" dirty="0" smtClean="0"/>
              <a:t>rope prevents </a:t>
            </a:r>
            <a:r>
              <a:rPr lang="en-US" sz="3600" dirty="0"/>
              <a:t>slipping of another</a:t>
            </a:r>
          </a:p>
          <a:p>
            <a:pPr lvl="1"/>
            <a:r>
              <a:rPr lang="en-US" sz="3600" dirty="0" smtClean="0"/>
              <a:t>Allow </a:t>
            </a:r>
            <a:r>
              <a:rPr lang="en-US" sz="3600" dirty="0"/>
              <a:t>animals to be tied and restrained for a temporary period of time</a:t>
            </a:r>
          </a:p>
          <a:p>
            <a:pPr lvl="1"/>
            <a:r>
              <a:rPr lang="en-US" sz="3600" dirty="0" smtClean="0"/>
              <a:t>Ropes </a:t>
            </a:r>
            <a:r>
              <a:rPr lang="en-US" sz="3600" dirty="0"/>
              <a:t>should be inspected</a:t>
            </a:r>
          </a:p>
          <a:p>
            <a:pPr lvl="1"/>
            <a:r>
              <a:rPr lang="en-US" sz="3600" dirty="0" smtClean="0"/>
              <a:t>Ropes </a:t>
            </a:r>
            <a:r>
              <a:rPr lang="en-US" sz="3600" dirty="0"/>
              <a:t>may be used to tie animals in </a:t>
            </a:r>
            <a:r>
              <a:rPr lang="en-US" sz="3600" dirty="0" smtClean="0"/>
              <a:t>position</a:t>
            </a:r>
            <a:endParaRPr lang="en-US" sz="3600" dirty="0"/>
          </a:p>
        </p:txBody>
      </p:sp>
      <p:pic>
        <p:nvPicPr>
          <p:cNvPr id="5122" name="Picture 2" descr="http://fastonline.org/CD3WD_40/LSTOCK/001/ITProv_May_2005/h4340e%20Horse%20Healthcare/p001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860" y="270891"/>
            <a:ext cx="4676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2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Standard 5.00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Evaluate safe handling and safety techniques </a:t>
            </a:r>
            <a:r>
              <a:rPr lang="en-US" sz="4400" dirty="0" smtClean="0"/>
              <a:t>for patient management.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6027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Square </a:t>
            </a:r>
            <a:r>
              <a:rPr lang="en-US" sz="3600" dirty="0">
                <a:solidFill>
                  <a:srgbClr val="FF0000"/>
                </a:solidFill>
              </a:rPr>
              <a:t>Knot</a:t>
            </a:r>
          </a:p>
          <a:p>
            <a:pPr lvl="1"/>
            <a:r>
              <a:rPr lang="en-US" sz="3600" dirty="0" smtClean="0"/>
              <a:t>Commonly </a:t>
            </a:r>
            <a:r>
              <a:rPr lang="en-US" sz="3600" dirty="0"/>
              <a:t>used to secure an animal</a:t>
            </a:r>
          </a:p>
          <a:p>
            <a:pPr lvl="1"/>
            <a:r>
              <a:rPr lang="en-US" sz="3600" dirty="0" smtClean="0"/>
              <a:t>Nonslip </a:t>
            </a:r>
            <a:r>
              <a:rPr lang="en-US" sz="3600" dirty="0"/>
              <a:t>knot that doesn’t come untied</a:t>
            </a:r>
          </a:p>
          <a:p>
            <a:pPr lvl="1"/>
            <a:r>
              <a:rPr lang="en-US" sz="3600" dirty="0" smtClean="0"/>
              <a:t>Two </a:t>
            </a:r>
            <a:r>
              <a:rPr lang="en-US" sz="3600" dirty="0"/>
              <a:t>ropes or a single rope can be used to make the square </a:t>
            </a:r>
            <a:r>
              <a:rPr lang="en-US" sz="3600" dirty="0" smtClean="0"/>
              <a:t>not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xQSEhUUExQWFhUXGBwaGRcXFRwcHBwdHxccIh4eHhsiHCggHCAlIB4aITEiJSkrLi4uHCIzODMsNygtLisBCgoKBQUFDgUFDisZExkrKysrKysrKysrKysrKysrKysrKysrKysrKysrKysrKysrKysrKysrKysrKysrKysrK//AABEIAJIBWgMBIgACEQEDEQH/xAAcAAACAgMBAQAAAAAAAAAAAAAABgUHAQMECAL/xABEEAABAwIFAgQEBAIHBgYDAAABAgMRAAQFBhIhMQdBEyJRYRQycYEjQpGhUrEVJDNDYnLBU4KSwtHhCBYXNPDxRGPT/8QAFAEBAAAAAAAAAAAAAAAAAAAAAP/EABQRAQAAAAAAAAAAAAAAAAAAAAD/2gAMAwEAAhEDEQA/ALvoopaz1nFnDGPFc8y1GENggFR9fZI7mgYlupSQCQCZiTzHNfQM8V4/zHm+5vX1PPOEk7BIJCUp/hCZ2H86YcgdSncPeSlaluWp+dsq1FJPdEnbtt9aD1BRUfgmMM3bQet1hbZ7jse4I7EelSFAUUVigzRWKzQFFFYNBmikHNXVW0tFlpsKuXgPla+UHfYr47dpqtcW6wYm4fw2gyntDRKj7SqR+1B6IrE155y5jqb9SGr3E79l0lQjWltsE8ebud9gRTNjXSN7ZdpiD5VG4ecJkR2Un/UUFwA1mvNuWcvq+LNpiFxd2rxB8NQdOlajx5iYmOI5rqzblnGMLBdZvLh1gEkqbdXKSf4m5j7iftQeiKK895Qzrjjra3GFIukNiVpcSkrHtAhRn2qewjrsgK0XlqptQ2UWzMEeqFQRv70FzUUt5ez1YXsBi4SVn+7V5F/8JiftXzmfPdjYbPvDXBhtHmVt2IHy+m8UDNWt95KElS1BKQJJUQAB9TVJYz1cvn0f1GzUhJk+JoU6qBxsBpE/evjDcWw26cSnEV3niRBFw4vwdRAmAI078Aigecf6s4dakpDpfWB8rI1D/jkJ/euBzPWJXDCX7LDCW1CQXHE6iPZIg1o/9KMJuk+IwVhJGymntSfrvNRach4nhh14ddF1uUksrMSBMjT8pn2g0CxjPWHFm1FpbbTKwd5YUFCD6KUR+1TgzXmH4VNyhDLzS0yFNNhakxPKQf8AQ8dqm8OzBZYtqs8Ttks3YJTpWmDz/drPmn270vPM3mWXQULVcWCz8qhwduSNkK354MUBY9eXUkpuLNJMx5FlJH1SQe8+lPWAdWLC4UUOKVbL7JuAEyO3mnT9pqHxnALLHrY3VmEi5TEK+UhQ30uAfXn6b1y5T8DEGlYdijSPjWZTJSA4oAGFhXJIEb8Hagttp0KAKSFA8EGQfvX3Xmm5xK/y7eFhpZWyTKELBKHEnuBtCuAdPerryhnVu8/CdQq2ugJUw5sSP4kE/Omga6KKKArFFFBmiiigKKKS88dSLTDgUFXivxs0jeD2Kzwkfv7UDpRXlrFuquIuXHipuFNpSZQ2gaW4nbUkzq+/7VefTvPzOJtJkhFyB52uO58yJ+ZO07cUDlWKzWKCJzTj7VhbOXDp2QNkzupUeVI9ya8o5tzK7iFyu4e5UISkHZI7AbcD96uH/wARuHOqZtnUlRaQopUkHYKI2VEcwCJqg6AJpo6f5ZViT67cEgBta5A4UBCZPoSa6XctobvbBMEtXIZVCu8kBQ27T/OnbLeHDCMxeACA2+lQR/kWZQPqCmKBIyhmO7wt9fhFR0Eh9kplMJMEnnTBJ83/ANV6Ryhm23xJnxGFbj521fMg+49PQ8Gk2+wxFtmBt3y+HetKQoFO2oJ/TzQKQc94K7guIIeslLbbc8zcHygz5kH1TxsexoPR9YqvskdTG7oot7tJt7o+WCIQtQG+mSdP0PtBNWFQYrNFcmK4i3bNLeeWENoBKlH0/wBT7UH3fXrbLanHVhCEiVKUYAqjM550vcXUbfDmXPh9W6kDzOR/ErhAn8sj3pfzn1COJXSQ54qbJCvK00Qla99lGZBUf27etNln1V8FrwrLC1gcNgzvtyoJTJMz3+9B85Gy7jNk2pLVrbIMg6nyCs7cBQJ2HH60yN5gxi2MXdgm4RyVsKGw+nePp2pXd6v4kgSvDgkepQ8O0xv7T/8ABUpgnW5okJvLdbPYrR5k/wDCfN+k0DHZ4thOK+RaGi6di28gIdBj3gz9DUlb4a7h6fwCt62SP7A7rbHq2rlQ/wAB+xqKv8LwzG0FbLjZeA8rrRAdQY2kc7e9L9vmq+wVxNviSS/bbBu5TJIHuSZUY/Kd/c0D/iFhbYnbFKvOhUwobLQr27pUPSo/L184w58BeeYwQw6Rs82BwZJ84HIJk81x4i7rbOI4UtLi41OtJMpeTsSCgHyugDY89q+7TFLTHLZTaVKQ6iCUnyutLHcHmAdpFAqZuysvB3k4lhqdLYIDzO5Gknfv8p/Y7itmcMlMYxaJv7IBFwpOogfnMboUJ2WDtPtTXk7MHjeJY3kfFNSlYVH4qTPnSO4jtULgLRwa/NstSvg7tRLBMaW3CflJgRI2/TnegQMoZIYxO3cbQVW1+wRrnUUqHZWk/KdiDHB3pKwu3fYvkoLAcebcMsuJCtRG5BB9RuD9xV3Z6wo2GIM4qyF6NUXQSQBBGmY7zP6j3rd1Wyp8Uyi/syBcMgOBSeVoAkRHJGxH3FBHW3XJhsBD1o824kQpCCmAR2EwR9xUjbdVcJvJbfSUBXZ5oFJ7ciaVsbwZvHMOF9boSm9aEPoGxUU87epHmHrxSFguTHLuzduLZQW4yqHWI8+mJCk+v0j1oPQDOUbRf42Hum2V/HbLlB24UiSk9q3t4+9aHRfo8na7bB8M7f3ieWz78VR+THbIIEX9zh90JCj/AHSthvsAUk8b+lMh6oXNg54F0u2xBkpnxGjJIPY/l9diKCzszZXtMVZCiUlUfhXDZkpPIIIO4mDFLuXsfVbuHC8W0KMBLLyvleSeAZnftMzPPY1WmIZ8bYd8fC1PWwUrU5bLALJM9gDAB7gR9aYscz9ZYvZeDcA2tzsW3CJQFj/HylJiIPrQZxewdy5fC5txrs3vKUEwASZ0nngCUn7UxdTbceExjNmQXGdKipO4W2eJHsdvoT6VBZDzo3iTCsMxFQ1qGhp3uqAAJVP9oDuDtNdfTK6Uhy9wW6WFEag3qM6gQdQ39ilUD3oJHqSG8TwVN61y2A6kxunstM9o/wCWuG7ZTjWDt3STovbVOy0qghSI1CZ2CgNQ9DXP0guVFm/wtzlAc0iJO5UhY9OYIHvWj/w+ApevWiDpATKVDuFEGRJHtQT/AEq6ni60Wl4ofE8Ic2CXNtgY4XH61atecsLyMl+/xNlB0OMytnSeDrkR6Tx9/arO6S5yN6wWXyBdMkpUJ3UkGAfqOD7796B+orNFAVqubhDaFLcUlCEiVKUQAB7mobNGcLTD0FVw6Ars2nzOK44Tz3G5gV59zr1FdxNzQ4VMWk/Igaid+VbgExPsIoGzqP1jUSq3w8lI4VcRud9wgHgR+bnfaqacWpwqWtUqPmJUTKt/Xuas3LNzl1tsF9u4U5CZ8VJUNX+HRt6HevjNFxgD7CxbeIw8gHw1eGvSqBMKG8Ak88jmgrGfWe3PapqwxZtpptbWpq8ZWCh1KiQtO+xHAIP2I2NQ1w9rgwAQIMd/c+9YTuNzEAxt+1B6k6Z9QW8SaCFwm6Snzo7KiAVp9pPHaaeK8dZVv3mLtl22kuhaYSmfNKo0kdweDXsVPG+x9KDRf2SH21tOpCkLBSpJ7g15r6j9MXrBxTrKS7akyFAypH+Ff+iu9enK+HmkrSUqAUlQggiQQexFB5KxHMPi21iJ/FtdSZ3+ULCke21W11UbQ7Z2mKtj8Rotq1A7wrcAnvC/5muPqL0fEKfw5AmJUx//ADPr7H7elQeTMYBsLnCr78JelamfF8sKSAdJnjzbj70FlZtc+Lw1q9a+drRcogzx8yZ+kj7Vq6gYajE8K8ZIEpQLhsn2TKk/cSPtUL0NxxL9ouycglobDV8za5mO8Az+tS/TC70C6w5wgqtXVJSCZJaUdvsJigRM14L8fhNtiLSf6w0gJe0x5gmElR90xP0JriyT1QvLRoKeQu4tEqCCSZUkxwF88CYVI9xVhZEZFteYhhq4LUh1pB7oWPMPpwPtXDlnLLdreXmGuIBtLlsONBXfeCATypM9vQGgnMM6u4W8jUp8tECShxCgeOAQCD9jSpYJfzKsuPEsWDRIS2kmXFepO28e20x71XlxkvwMUFjcqWhDiilp0DkGfDUZEETAIrgxxF/hq3LFbrraNUwlSkoWDHmHEg/9qC2b7MWB4OQ2wyl51B30ALUkj1cVtPsKyjqhfO+a2wd0piZUVbjtENj39aTunOfbLD2Q3cWRLkz4qUpUozxsogjb0NP191uw9EaEvu/5UJSB9dSh/KgilZ9xsgg4VPvoX/L6Uo4v1ExFCtN3aMRJBQ7bRPHcnfb0ple6wXV4ss4dahKyCdTigSAOTGyR9zSfm3K2M3KviLlpx4kbeH5wn2CU8duBQK19jgUsOMsotlgk6mVLT/zbfapBGZcSvQLTxnHwsgBtWlUnkbkT29amMvDBY8K+Yu2XY3cKzEzxpABH3Bp5telGGXWlyxvXB38jiVkfbZQ9KBMwHIeO2xLtu04yob7PNifbTqg/evm8wDGWrkXibR1p6SVKZghRnc6QTzvI4NWZb5NxazgWeIh1E/2d0kkAE+u5/SK3nM2MWwAuMOS+AN12y5neJ0/6fyoK9xvNab1pLr82eK2vmbXpKQ6BykgiEnfYH6dyKccv5lazBaLtXYau0AKSqJGocLTxvzI7VtvM/wCF3Mt4hauNK+Uh9iY3/jG4pUxTL+ElSXsLxNu1eT5wHHDEjsFHdP03+lBYuT8WGIWz1neAfENSzcIPJHAXEdxv9ajemGKqYcewm5V+KwVFnVMqanYTwdoP0PtVT33UJ8XbV0AgXTUoccbV+G+kHaQPY8/Q7U251xtu8at8XsV6bm2KfGZka0onlQ5IB2nghVBL4U0cIxwsJSRa30kEq2Src/sqU/RQ9K48zMqwTF27toabW6VDojYEqGoAeo+cfftUtmt9OMYUm8tSBcW5DmlJBUhQgrR9YGoTzAqXcS3juEQFDxCnnkoeSO8ep9OxoK56z5MRbOpvmEDwHT+IkcBapMj0Ch+hpMzJlZdmli5TDtq8ApC+3r4a++oDY+u8Vd+Q3EYnha7K6gralhwdxp+RXGxEfqmoLp9Yym8wPEADBK2wPQ7koPsSFD60GrJeesGWEMO2LNsSDqUpCVI1CI8xTO/qeI5p/uun2FXIK/hWTqA8zRKR9tJA+9UxY9PmzeP4a8otvAFdu8RAWB+Ug8zztxBqOwGxv7DEBafEKs3FGAoklokjyk/lUk8aoME0Fh5i6HNQXLF5bbifMlCzIkbgBexSZ7maqzEl3+H3zL92laX0lLgKiJUAYPmEgyNj33qwsx59xvC3A3cpYcSR5XS2dKvWFJI/QioPNfVFeI2bjL1gjc+R1KlHQoHkeXntz3oOnJuIoXmQusH8N8KVttGtsEg/RVT3Qq1PxWJOn/aBG3E+IsmqpyhdLs7y3fV5AZUCUyCkgj771b3RlzwMMvL1ZErWtwmI+RJ/1JoNnTwhWPYqpKfKNp351j/of0qu804m7h+NvuMKCdD6lgGIM7lJjsrcRVidArdS2rq7cMredgmIJjc+3KqTswZZOJXWL3gVCLcq0kCdSkACJG3yp/cUFgYj1usG20qbDjrikgltIgJJA2KyI/SeKVMZzZj98ALa1cYbP+yTuqRP9ortHpFQPTLIlnibK9dwtFwlX9mnT8vYgESe/wBKsK16fYjZoIscUVA4beTKfYA76e3A9aBAy7hd7aKKrnBzdFR3W6FFQgyYIke8kU+YfnCyt0krwp63Sg6VKFsFJHc+aJiu9vMGNW0m5sEPoH5rZcq25OnvPbYV9NdWrOIfZumDwUuMH+fFBwP5xwJa0+IymT+ZVqQOO+3/ANVp/wDM2W3deptgQSd7ZQ1e4hO9TrXUvCXFBPip9ZU1sOe8c7fuKX8xZry8dRWw2+oDbw2OdzwrYT70CP1GOBrZSrD1FLwPyoQvSoHmdXEe30pAsLJy4cS0y2VuLMBKRMn/AEHvwKerbKisYeH9H2YtWROp1allMxsJP7AD71eORMiW2GNgNp1PEed5UFR9gYEJHYfrQQXS3pmnDvx34XcqECN0tgjcA/mJ7n9Pex6zWKDNFFFAUr50yJa4mkeMkpcTsl1EBQ9jtCh7Gmiig85/+V7/AAC7TdJR4zKdQKkHYo76x+TbffaRzUpmDM7dri1viNuQpm4bHjJSRIiAoED80Qd+Yq9lJBBBAIPINVnnXo9bXQUu0i2ePIAJbX9U/l+qf0oObqNdpt3rDF2ZKBCFqTwptYBEiQTsVCPWnLH7UXDTVyxCnGT4zJB2UNO6f95Mj61VuGXbrFuvCsXbLTKkxbulJ0oKSSnzxBTIBB/Xmu3opnAJP9GvK8wKiyomfzbonv3Ij3oGfqDl9GKWKLhhMvtp8Rkxue5Qf0+xFQowxvMOFNrJHxrKSjWRBDg5Ch2SqAfap5eJ/wBF3xbdOmzuiVtrJ8rTs+ZP+VRM+01yZjtF4Xcf0hapm3cgXTKflAnZ0AcRJmKBYyFeW9wg4RijCfGalDa1gAmNglKokKHYzuKdcIyS1ZsG3W2i6tzzrbT4iJJnjdY+nmHvWrOuTWMWZTcWy0puISWn0nkA8KjfuR6g1BYJ1CuLF4WmLtlH8D/qAOT2WOBqH3oM410btbgl2yfUwTJAA1In23Ck/Sopt/H8IASWxd26OCPPt33HnT9xVr+G1dIDtu6AVCUvMqBn68hQ9j+1Q2I47e2QUXrU3TYiHLYeeO5U0ePsaBVw7qdhl6C3f2waXEKDjQcT7+bTqA+oFSzOQ8OufxrB5TCgfntnPTsQa13eacExFJTc6Ukyn8ZBbX7wrkfrUFeZGwtsl60xUWxBEkXKFD03OoK9uaBkOFY3bE+Dds3aAICbhGlXPdQ7x3J71yXfUW9tQfjcLcQAPmac1JmfWIHbv3qssUu7tL6W7LEXrxwqJPgeIRJ2nuPbuKasu5Fxu5Ou7vHbdB5BcKnCJn5QYG/qaDsvus9i4NDlk6sEwQsIP7GahF9P3cXcDrFm3hzG8qVqJX6EI27fQb81a+V+n9nYnWhHiPf7V3zK+3ZP2proK4y90aw+3ALqVXKxyXDCf+AbR9ZrbmLpHZPgm31WjkES18hnspHEfSKsKig862uFYnl11Txb8a2VPi6DLa0gbE7EoO+xIFfHTbPDVlfOtjUmzeXsD/dk8GB6cGP9K9GKE7GkfNnS2xvtStBZdV+dvYE9pRwf2oI3EHEYbiyH50218nQsiNIdG6Ve0zz71s6m2K7dbWKMf2luQHRv5m5/03H0PtSPnDL2KWlibRafi7ZCgtp5AJU1pVsCndUR9QPWmnplnpN82bG8AD2kga+HEHaIJnUB+tBO5owsYhbM3loR8Q0EvW6wfm7lsn0IkR61jFcIt8csULPlcjyrAhTTgPmT6wFAgilPLuPjBb9zDrkkW61amXTISnUdue3YngEUz4+4cMe+NaGq1eUPiW07wSNnUdt+/agi8DdFylzB8WQC8hEtrJ3cQDCVpPZQ/l96TEIuctXWlxJfs3VbGBpUI32M6VpHbaf5W7juDsYmwhbawFiFsPoMlCtiDtyPUVGWtwm/S5h+JspDyRI7JdSB/atHmR3jiaBJ6zMW91h1rf2hSUIXoBQNICVTtEbEKAEe5qKvca+Hy/a2aB+LdydImSjxJk/5jA/Wt+aOmV1Y2tz4V0F2YT4im1AzKYjbcT7g9qiujOBfE3PxT6oYswDKvlkzAk8AfN+lBbVsz/ROFNMI3fKfDbBHzPrk/sSfsK5sVtxhWCPBRSXC2rWVcKdc2P13P7Vvyo8cSuVYgpKksolu1CtpE+Zwp9SdgfSk/qpiLmJXrWGWxGlCtTqk7woAzMdkCZ96BA6V4U3dXngreWyvSS042QCFDtPfbtV3ownF7dMNXbV0kEQH29KiO8rBqhcu5dN1eqat322lNqJS44rSCUr2KeTPeKsPG8x4tZAziVk8pI/sgUFZEcgRJoGy/wA34rbiXcKC0gkFbT+rjghIBIEetLGI9aUT4dxhp3HmS4v/AJVI4qPy7j+YMQWnw1qSkyQ54KUtbc6laNx2AHerBY6bh9TbmJXC7paDOggJbn7AKIHpsKCvU44MT/DsMFt9YIBWpKSlInYnZIH3PrTTlDoyy0fEvSHlbnwkiGxvIn+KPTYVaVrbobSENpShCRASkQAPoK20Gm0tkNIS22kIQkAJSkQABwAK3Vis0BWKzWKDNFFFAUVis0BRWKzQcuI4e1cNlt5tLiDylQkf9j71QXU7ICMKLV3bLV4ZcCQg/MhZCyCFbbbd9/evQ9VZ/wCIhonDmiCYTcJkDgyhfP0oEHMvUH4q0XZYgwkvISCh9sg+cRBI7SJBg/aunp91QSls2eJAusLGgLInSkiClY7o9+RWzpdl2wRYPYlfpCwhagkKJgAACNMwoqJgSOaWMpYZhr1xcLvHgwwjdttKjKiSdhyTpH60Fi3lvcYYFXuEvJubFRKlW2uUokjdMdgI9x71qX1QwvEWQ1iFutJjchOoJPqlY8w4qlrh1Lbqww4stajpVukqTOxKZ5iNq0r1bFQJAA7RtQO2Ku29o6V4RiTiUkToUVoiTxMAHtyK6rLq5iaIHitukJ31NAnbv5Yn60t4FjFmz/a2Rf8ArcKSI9IAjtVk4D1GtbFkEYQphC5KVgyF/wC8pMmR7xNBHXmH4jjQQVWDDZUY8fQWzsArkklQI7waacvdDWG1JXdvqeUDJQkBKDtsCTKo+kVM2XWXDVqSlSnWyf42zA+pBNNOFZtsrnZm6ZWf4dYCv+EwaDswnBmLVOi3ZbaT6ISBP1PJPua76KKAorFFBmiiigKKKKDBFK+Zsg2d6dam/Ce5D7PkWD2JI+aPemmsUFNZy6W37+g/FC7S3q0odOhyD/8AsiDHptxURgWY8VwpBt7+zcetEggkp1EI3EBclJT7HtVt41niwtDpfuW0qidIOo/omaSMV67WaNmGHXudzCE/vJ/agQLDP39GvlVg4p60cJUbZ2U6FGCQNto4Ch9xTliufsKxNoJeW7aPpBLbpSZbV7KTMgwNu8dqXbnqIzePhZwZl1AEEAanNiCDqCNgN9o3mtasz4JqIdwZxCtgEhZG3uNSYP6zQasZ6sXCra4s3A1cJWktpuEyklJEainuY+m9ack3Dl4w1hNunSh1SnLpwbHSDsJ9AAPqYHrUTm67wdbJNgxcNPak/OqUaY83KieY/WmrpxiDeG2fioQXsQuzpYYjfSDAM9knc7xMfegsjOWM/Bst2Vkibl5PhsoSI0JgjxDHEc/Woy3wtvAcOfuXFBy6UkkuHkrVwkE7xJn33qbyfltVr4l1eOBy7cEuOGAlCR+VJ7JA5PtSBmF1eYb74dlakWNtJcdA2JE7jsSdwn2k0FYZRy47id2lhsgKVKluEGEjkkx7/rXoTKfSexsilak/EOjcLdAgHbhIEcjYmTvSh/4eLMeNfugCAUIT9JWePoBV2UHyhIAgAADsK+qKKAooooCisVmgKxWaxQZrFZooMVmiigKK+HnUpSVKISkckmAPvSBmHqzaMueDb/1h4nSCFBLSTMeZw7QDyRPFBYC1gCSQB6kxVQ9Vc6Wt7bOWNqly6eJEFlBKUEHnVG/pt681txvA1YrtdYswmIIYYKShG55JWCsn39Nq5sP6V3llqXh2IhOoCQpseaNwNQJET7frQVY/gWKpt0NKt7rwNRUlvw1adXclI77d62ZYThyD4eIsXIX/ABtqjv3QQDsPSauRONY5aHVc2qLpvefhyAQOxjn7RUnZZuw3EApl4JQtQ0qauUhCiCN4J59NjNAm2XTHB79Guyu3BMwnWlRH1QpIWIr5tcExPBFbJRe2ZnUnRqgAeh3R9pG1M990ntCQ5aOOWzg3SpCiod4jeQN+xr6wzMl3YHwcVTLXCLtAlJ24WANvrQRiMt4TjrJct0fDvD5tCUpUD/iQNlJ43FRGHPXOCKTa4ikXNg4oJ8RQ1obBHYEbCeUn6imzMWSwtQv8MWG7kecaTLbo7gjgSAB6V35cx5nFWnbe5YCXW1aXWHN9x+ZPeJ+4oEHqJ0nSpJu8PlQV5iymCCCCZbPpx5fSuXDslWmLWiXLT+rXrIAdamElQ7wd0zGyhwZmnfB1uYRci1eXNi6T4Dqju2sx+Go9h6VnNOWl2r39JWAIcCtT7STs6ifNHoe5j7UFKs5lxPDH1NeO82pJALbqipPPoraD6iNqsVPVy+siEYlZglUKStvyyk+m5Sr6gimPO2VGMbtW7hiPGCZbUe47oX9DP0IqHyJoxGzdwrEEnxbY6RJ80J2BSfVJ29xHNA7ZZ6hWF8AGnglZ/u3PIufodj9iaaQa80YRk5lm+cw2/EOLEsPpJTBglO35gqeDwRW9rMuKYC8m2dVraTwhe6VJnbQqJG3YcGg9I1ilLKvUOzvvKHA093ZdISqY7dlfb9K2Zp6g2NgIdeCnIkNt+ZX3jZI+poGqlXN3UCyw7yvOanYkNI3V9+yfvVO5v6xXd0kotUG2b3lSTLhHuYhP2/WuDKj2Cn/3rF0pRMlxayUz6EIIJ7Hffeg7sb603r7sW5btm52kaj9VKIP6AbVI3GTMQxAl1OLM3CjtpQ8tKYjgACAI9qacOyVgF8CbYIUT2beWCn/cKtv0rkX0WSysO2V44y6n5StOqPuCDQJCul+JWZLnw7FyONE+IDJ5AOlU+9S+DXGCqIt8Qsfg34glWoJ3B31TKeO4706WeKYth4i9Z+NaB3eYI8QCOSiBMf61LvM4djbPmCXI9RpdbP02UD+1Ag450lWz/WMJuFagApKdcKInfS4OREbHmuzKeY7bFUqssUZbTdo8oWpASVGCBBO6VgduDXAu2v8ALjocBVdWB8pG/kBM8b6DxB4PtNTed8rW+L2nx1j/AO4CZBTsV6TuhQ7LEbHmRQUznvKy8Nu1W6lBQgKQr1SSYkdjsRFW301yc1h1t/SGIQHQNSNW/hIjYBJ/P9OBtVVKzWt68Yfvh4vgBI0RBVo4CjPdXJ3+lWnhuVb7GnEXWJnwbYbt2yCUkiDB58vbc7kelBnFMWu8wKNvZpLFkCA664ClS990/p+Xv3r6z7fW+CYb8BaE+M8Dv+YJJ861EfoP+1NuIY83aBNnh7IffGwaQoBLe3zOrP29zVb5+wQWVs5d37guMQufIgAQhoH5tI76QYB4mKDl6IZytrFTzVyooDxQUuEeUFIIIV3HPNeg7a5Q4kLbUlaTwpJBB+4qh8k9N7C7tlNrfUb0I1KSFEBoqEpOn84AiT70p4Kxf2l98FbvKYuAsp3XCFEAxsQUmQNp5mg9U0VRll1gvLN4s4lbSpPzafKrjYgfKQfUGKsjL3USwvIDb6UrInw3PIofrsfsaBrorANZoMVmiigKxWaxQZrFZqtuoHVm3sdTVvpfuQYIk6EeupQ5P+EUFiXNwhtJW4pKEgSVKIAA+pqtM19ZbdiUWqPiFxsuYbntvyr12gbc1S2N5wfv3Abx5ZTO4RslI/wtzE/Xen7L15ltptBdbWpRgEvoUs/Xy+URQLbWLLxdxRxDEksI2KUELCBPYJ2T25Jmm/D+jVk75kYgXAeNHhmf3NNdlhWALCUtos1FXy7+Y/vPeuj/ANL8MVHhtFBG+pp1QP6yaBLvOgw38G87cONzvO3B4id6E9L8VtCFWd+FRA061t++48ySJ/nTY/03Wkza4ldsmIhSvEHfkkg96ib7DsxW0lq5RdgSTKEA/QAx9YntQR7WbcdsiDd2peaQkglKN1Qfm1pnt6gc10P58wbEJbvmCyuN1OIEg7cLTJn6jtSzfdVMXtFqbuW2ws7gLaggRHAVEd6VMwZwcxCUu2rBcPC22yF+vY7/AHoLFaW9aNlzCcTauGQJ+GeWkqH+UEj2Ebd66LDrRbPJLN/bLQCNKykBaeNyUmFD7TVcdNck/wBKPOIU4W0to1EhMmSYA3+9dWR+nnx93dW63S0LeQTpkk6yB7dpoGxWckYa74tg+m5sFEarcrOtqedIVuN5/wDm9TWKi2xZIvMMuPCvUD+zkIWuNyFJ7nbY7g96qV7JL5fvGWvMq0lRB2KkBUSB6xBiltlxaFaklSVJOykkgg/Ubig9I5bzfa4xbqs7oJRclOlbStpUPzNz3B7civvI2ZlMvHDL0lL7ezSjwtH5Rq4JiI9fqKo3D8FDqUvpv2G3CqfxXChaVCTJMeoG49axmjMly+tsXDiVuMDSl9pW6h2OoGDv32NBfN9cf0TeJVH9Su1woAbMuR8wA2CT3+s9q4+puFqYWzi1rpDjBHi+i2ztJjnmPoZ7UgHqYi8wx60vyrxgmWnkg+ZSd0hQHB9+D7Vy5Y6neFh7tjctlxPhqS0sc78JUDzB3BoLHzxYpxXD2r+y/t2h4jZHzQCCpB9wRx6j3rnv7uxxvCgu5dQy60BrWSJbcA353KVeg3+4qpMjZwvrQ/D2riAHVfK7p0hREapUQE/rFTlr0jxG4lzXbnWolRDwUCSZnygjvNBGYu0LxFvbWjBecZ8q7ppo/iem3O3qrc80ZeyvdJd8ZeGPPoQYDS0qQCqdp23A3kVZGV8NxzDWEsot7Z5AUQE6wDxMlQj99+KYWs6XyB/WcJeTHKm3ErEev/ag4cBzNb2yV6sLubaTKwm31JBAHEdokwPemmyzJYP+VLrUkToWAg7/AOFQFQbnVW0QD4rVy0QSNKmT2534rkuOo2B3Gzykqgf3lson6A6TQNd1layfCVFhvbzJW2NB+oUiDWk4RdMmba51p/2Vz5x9A4POPvNIt3mjAgYau37ee9v46Uj/AHdJT+3ek7MHUW4a8tnijz6TyXGEpUOe5G/btQW4vPHwx04hbuW5/wBogFxqJ2Osbj7io69TheJEO29021cpMpdbWlDk7fMkxqHFImGXeY8STpSVJaWN1rbQhBHflMkfQb1K4Z0Fk6rm83I+Vpsc/wCZRiP92g7EdRVWzvwWLobcSryl5ACkqSeCpMkEevp6VyKxazwdNy/aXaHmblMM2zagShzfzc7JE+k8VH51y/gmFt+CvxX7kJkIC9Mk8FagISJ3jmKq/BsKS+SVvtMpSRJWd4J5A5MUD5kZjD7LTdXixc3SgS3atJDhSTuCrtqj14mrWYbv8R0LWr4K1InQ2fx3EnjUqPw9uw3pVy3jeX8LSC054rwEKeDS1KJ2mDphIPtAqRb6h3l+QnDbJWkmPHeMJA9YiP3NAy4jitjgzOmA2IKktpErXvvuedzyTXnzMePu4niLa3vKlTiENoJISlBWPX9Se9XJZ5BbaKrzFbo3KgCVBzZpI7bHmOI4PpVYs4YjHsRu/CcSydM2yNJAUEQAP8PlEn6+1Ax9VbVzC8SYxC22DkDQJAKkJhQV2hSYqYz/AIcjErNnFrKfGaSlR0/NpSZUn11IJNb8vXgxS1ewrEABeMpIlUSoydK0+6fLMcz6GoLphijuF3zmF3YCUOK8pJ21xAKfVLgH60DTfYRb5iw1p8ANvgHSvYlCwYUlUcgxwfUGlnK2X2sQtXLG4SljEbSUJcSAFKQNhq/jTvB9iDUs2ycCxMEk/BXqiB6NrnYc9irnuD7UxZ5wdTahiVptcMwpwDh5kDzJO/pvPt7UFSYHf4tY3vwKLjQ6DCW3TLazGwTq2g9oiaeLHrC5bOhjFLRTKwJKkA8djoV/ME1N5qwRvGrFq5tSEvgBxhz8wPdBPb09jvUQMPbzFYKQ+EtYhbEoKo3Ch6j+BR5HYjagfsvZvtL3+weSpUAlB8qxIn5TudvSp2vNGTcnKvF3Nsp1TF9bGUDgKAGkieREbEbead634H1KxPDXDb3KS8EqgodJ1jfgL5+kz2oPR9FLmTs6W+IololLgAKml7KTPp2UPcUx0FSdZM03qSbOzaeCSn8V1LSjqBHyoUBt7kb1WmVsPaYUpV9ht2/ERpQsJ4M6gUj+demsYunGmVLaaLy08NhQSVesE7T7Uo2vUNwq0uYZeo9T4eod59J47UC/hGYMIbQAcNcYiR57MqHM/NB5qftscwZI2+GRIjzMhO33TU/eZpt2rVNzca2W1HTDrZCpkjdME9p+lLD3VbBlDzOTtwbdRkH6p3oO9GH4M+nSkWSgd/KpsHffsZ7VyPZbwlMhDyGFEhQLd3oIIJiBriATsIpfxHN+W35LjQClAjWm2UlXpIUlI5pEZyUjFLlQwtpxu1BALr3A7GJMqPJjmga85EW7R+ExtZUhR/CLviKM/lBTPr39q0ZYy7jl+rxnbp62QQBLhUlSgBtCAP1Jin/KPTGzskpKk+M8CFFauAofwp4A+s070CDhXSWxQEl8OXDnKluOKgqI3IAO370ldQskDCXmsSsR+G2oeI0olQTtG076SJBBO01edaL+zQ+2tpxIUhaSlQPcGgoPorjCEYrcIGybjVo248xUBHbaaYchD4bMGIMQAHQVDmdiFf8AMar/ADXlu4wS/Q6mVNheplwbA7nyk9lAbH1+9NGc8aQi6sMatx5HQEulJmFJEKQoeukkf7tAwXAFrmYKVKUXbISJ+VRIiP1QP19623mT7a1xFRcQlVpfAoKVfK26N0+w1GY966urNj8TYtXtsrz25DyFp50EcjbePKftTDhtyzi+HAydLiNKj+ZDiefoUqE0FCZkyL/Rt4hN0FLtVrgOI2Ok+/AUnmO4qUzB0heQnx7FabtgiQB88fQbK+xnmrIw26ZxFD2FYiAblqRJG6gNkuoPZUVF4VfXOAOC3uvxbBa4aeSDLc+o37/l+pFAvZcyFheJNwy69b3IT52VqBUk+ukiSO+x79qk8EyA5hbi/GtWr+2XHmQiXkc8IPI9YNPmKZcs8SQm4aWEuHdF0wYVtxuOY9DUQ5mC9wwhN6hVzbJTtctJJXM7FY+n/wANBFKypgN+VBuGHR8yQotLTxsW17T9q+kdJF2514ffusyOFbpPvKY9t47UwXFjheNJ1AocWBstPkdRI78K/Wk/EunuLWsqsMQcWgJMIUspV9ACSg8e1B0rusy2YAUhm7SO4TqUR7xpP7VpX1dvGZFxhq0kEAkBxI435TH70uqzbmK2ADiHFc7rtwo/qkdq5rjrHiSEltaGtY5K2iFA+6ZjjagZnOuaQnz2SiraZVCdx7pmoHEuolteENt4O046vYAgElR4jSATSpieLXmKPs/Eq0NvOJSkhGlsbwSPWPcmm/NOTxgF1ZXbC3FtB0BxS42IMkbRsU6v0oEu0y6u6xBVqpKLNxRVDa9WkKiQjckie1dWCG+wu/8ABQ2j4idOhxCSFE8aSqOexB71e+cssNYnbofYIS+Al1h5OxPCgJ9D78VBOYY1mGzDivwb9jyE7gtuA7yBvpJ/Q/SgV77q/ilm443c27YXI0hTakhMATA1bg88mud/NOYb9ALCSGyJCrZAAMdtckg+01P4ZiiFrOG4+2lTqVHwX3IgpjY6xETGx7zB3qQZyFd4aS7hNwFIMKNu6Pn9guQPodu29BWWXrC1t3FHGLS9K9UzpUEn3VME8Hed6c7DEcr6woNaSraHEOFI94JIHPNN46iso/DxBhy2c762ytvsCQqNxvXWq1wW7AOmyX3BGgHn7HeKCGXmXL9ukKQLc7iA2zqM8j8tfJ6tW5IasbS4uDwAhrSkH6CSP0rsvMLwBg+M4m0TpI/Nq3nbygmf07Ut5j6uWrCFNYWylSzsFhvQgE9wmApR+1ApZ9uMVvrlu2uBpLkKRatn5RMAqAkzyZUeBO1NmF9CiltKl3im3xv+GPKkxwFbK++1NPS3J7jAVe3qlLvHxvrgltPYT6nafsKsKgo/MvSrE1OpuGrtt51sDSsy26dPEmCkkcbkbVDZ6v3HbdLeJW7jN8yAW7kI8iwCfKojYSQSCO/pXoivh9hKwUrSlSTyFAEH7GgqTJ+Ns47h6rG8Wn4lKeTEqj5XEepGwV9/WpDp3mVTTqsJvNnmfK0pXDiANhPcxuD3E+ldmM9JrVSw9ZqVZvpIKFNfICP8Hb7fvVd9TcDxQOIffZStTQATdW+xVuIKwDKSN4Md6CwmbgYViHgq2s71RLZ2CGXQN0zwAqufPFmvDrtGLW6ZTsi7bSN1on5vSR6nuBSdaZzYxXDF2N4sN3aUy06s7LWncHV2UdweJnambphm3+lGHbK7CSpDZQrUd1pMp4PcDk+sUHXnixKvAxqw8y20hTiU8ut7bGOSBII/6VH9UMtJxS0bxKyEupRJAHmWgciInWgz+hFHTHGlWd49g9wNgpXgExGmJ0++pPm/WpvKM4diDuHKnwXpetSST660+3c/b3oOXpG5bXafiDbpbvGB4Ti0pKQoEAao4kxuParLrRa2LbZWW20IKzqWUpA1H1Mcmt9BmuHGMVRbN+I4FlMx5EKWZ37Ae1d1FBX2OdT8PQg+K0+4kAGFW5ie3zxv/wBaTnOpDL8s4bhKVOq+XW0ggE99IH15NOWZMo3uJkt3TzbFqFEhtmVLVB8pUogDjf2nimbLOVrawbCLdsJMAFZAK1R/EqJP04oK2yZ0cAcFxiGk76k26PlBJJhfsNvKPvNW9bW6W0hCEhKUiAlIgAewFbKzQFFFYoM0UUUHHiuGNXLZafbS4g/lUP3HofeqKzl0murUOGzUp61UQpTIJ1iDtKY80b7jeO1egaKDzt006grsJtL1Cvh9RElJ1Nk9iDB0n9q67bMrODYi4tlxL1hc+YBtQVpPcwOCniO4iroxrLVrdgi4Ybc2jUU+bcRsrmq7xfoVark277rRP5VQtP8AIK/egmM35aZxdlu6snUC4b3afSfT8qiNwQeJ4NQGD9RPDJsMca0OEaS4pI0KTvBUPePmHPtXJhvTPF7BybK9QUFRJSVKSn6qQQoH+ddeZMtYzfNeHc21g4QDDgUUrSZ20nkbduD3oPkZKfspvMDuQ42sT4BIUlQ2+UzCvvB96LfrGphRaxGxcaXx5QYjj5VxO88EiojLnTPHLRX4Fy0yPQPKKTvPy6IpmxbIGJ4g0lu+vGAEmfwmpJjjzQD70CpjdxgF2vxWrh20dP5kNqA1epHrtvBHNQozliLDiW7PEF3iSezJUZ7AhSSd/Y1ZWB9EbBkhTynLgjso6Uc/wp3P3NWBhWC29snQwy20mZhCAJPqdtz70Fa4czmO8T+K4zZoPJ0DxP8AhBMfqKg8y9EbghTrF0H3VSXA8NJUTuSlUn9/1q9aKDztY4gGsPdwnE2127jcrt3FA/MCVDf0n8w2g02ZSzKxjtibG6gXOgxI+YpHlcR7jYkVY+Yct216gouGkr2gKjzJ/wAquRvVQY30Uumlh2wutRSZSHFFCwfULTsT+lB0ZAzUvCrhWF4gqEJP4bp2SieBPdCuQexMUy5twp+2uBimHgL8sXDSeHUDfUI2JH696rvMj10/blnFLJ4OteVq9baJOxghcbLBI5BHrUZkvqPdYbpacJdYHLSwZSP8Kidtt44oLjfVh2O26UlaCuNhqAdbVHEcn6bg0puPYxgsapvLRBBMbkJEiJjUnkeo2FKWZMfw1xaLmxU7ZXOrWfJ5QozMaSYMz7b8V9YZ1hxJI0FLb0DlTZKvqSkif0oLMs+qeF3KIfV4ZPLbzc/USAQfSo7FbjLbnzm3mJlvUPaPL39qVlC8xPTowO3TO6nVoKNU8nX5TvM967MD6GuOL13jiGkTPhMEqMemoiB9poF7GUYQ8Azhlm+9cK48ygAY4iZV9BtT/wBK+lYsyLm8CVv7FtHIb25Pqr+UU95aylaWCYtmUpMQVndZHus7x7VOUBRRRQFFFYoM0UUUCbmzprZX/mUjwnN/xGoSd/URBqpMa6eYhhDiLq2Je8NZVrbBJAnbUiJ3GxiRXo2ig8o5uza7eXDVwUli6aSErKdpUkkpIHIgE816BypcM4pb2l6sS63O/wAsLiFAj0neKkceyjZ3kG4t0LUPzRpVHpqEGPaa3Zcy6xYtlq3SUoKtRBUVbwB3+lBLViiigKKKKAooooCiiigKKKKAooooCiiigKKKKAooooCiiigKKKKAooooCiiigJrU9aNrB1IQqRvKQZ+siiigj2MFth/+Ozz/ALJH/SpFm1Qj5EJT/lSB/Kiig2UUUUBRRRQFFFFAUUUUBRRRQFFFFAUUUUBRRRQf/9k="/>
          <p:cNvSpPr>
            <a:spLocks noChangeAspect="1" noChangeArrowheads="1"/>
          </p:cNvSpPr>
          <p:nvPr/>
        </p:nvSpPr>
        <p:spPr bwMode="auto">
          <a:xfrm>
            <a:off x="155575" y="-960438"/>
            <a:ext cx="4762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 descr="https://encrypted-tbn0.gstatic.com/images?q=tbn:ANd9GcTktpkgtHCRYn7RRrlkfEEyUz52QiTcTCHFBmm0aZX_yOYN1Ns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288" y="4777927"/>
            <a:ext cx="4158242" cy="173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Square Knot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10" y="1295401"/>
            <a:ext cx="525399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5799044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5381626"/>
            <a:ext cx="5583027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93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Reefer’s </a:t>
            </a:r>
            <a:r>
              <a:rPr lang="en-US" sz="3600" dirty="0">
                <a:solidFill>
                  <a:srgbClr val="FF0000"/>
                </a:solidFill>
              </a:rPr>
              <a:t>Knot</a:t>
            </a:r>
          </a:p>
          <a:p>
            <a:pPr lvl="1"/>
            <a:r>
              <a:rPr lang="en-US" sz="3600" dirty="0" smtClean="0"/>
              <a:t>Single </a:t>
            </a:r>
            <a:r>
              <a:rPr lang="en-US" sz="3600" dirty="0"/>
              <a:t>bow knot that allows a nonslip, quick release tie</a:t>
            </a:r>
          </a:p>
          <a:p>
            <a:pPr lvl="1"/>
            <a:r>
              <a:rPr lang="en-US" sz="3600" dirty="0" smtClean="0"/>
              <a:t>Same </a:t>
            </a:r>
            <a:r>
              <a:rPr lang="en-US" sz="3600" dirty="0"/>
              <a:t>as the square knot with the exception that the second throw is made </a:t>
            </a:r>
            <a:r>
              <a:rPr lang="en-US" sz="3600" dirty="0" smtClean="0"/>
              <a:t>upon itself</a:t>
            </a:r>
            <a:r>
              <a:rPr lang="en-US" sz="3600" dirty="0"/>
              <a:t>, creating a hold that can easily be untied</a:t>
            </a:r>
          </a:p>
          <a:p>
            <a:pPr lvl="1"/>
            <a:r>
              <a:rPr lang="en-US" sz="3600" dirty="0" smtClean="0"/>
              <a:t>Common </a:t>
            </a:r>
            <a:r>
              <a:rPr lang="en-US" sz="3600" dirty="0"/>
              <a:t>tie for large animals to prevent them from injuring their heads </a:t>
            </a:r>
            <a:r>
              <a:rPr lang="en-US" sz="3600" dirty="0" smtClean="0"/>
              <a:t>and necks </a:t>
            </a:r>
            <a:r>
              <a:rPr lang="en-US" sz="3600" dirty="0"/>
              <a:t>during </a:t>
            </a:r>
            <a:r>
              <a:rPr lang="en-US" sz="3600" dirty="0" smtClean="0"/>
              <a:t>restraint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1058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Reefer’s Knot</a:t>
            </a:r>
            <a:endParaRPr lang="en-US" dirty="0"/>
          </a:p>
        </p:txBody>
      </p:sp>
      <p:pic>
        <p:nvPicPr>
          <p:cNvPr id="9218" name="Picture 2" descr="http://cal.vet.upenn.edu/projects/fieldservice/Dairy/COWRESTR/reef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1600200"/>
            <a:ext cx="5120029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87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Knots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Half </a:t>
            </a:r>
            <a:r>
              <a:rPr lang="en-US" sz="3600" dirty="0">
                <a:solidFill>
                  <a:srgbClr val="FF0000"/>
                </a:solidFill>
              </a:rPr>
              <a:t>Hitch</a:t>
            </a:r>
          </a:p>
          <a:p>
            <a:pPr lvl="1"/>
            <a:r>
              <a:rPr lang="en-US" sz="3600" dirty="0" smtClean="0"/>
              <a:t>Tie </a:t>
            </a:r>
            <a:r>
              <a:rPr lang="en-US" sz="3600" dirty="0"/>
              <a:t>that makes a loop around a stationary location such as a post or a fence</a:t>
            </a:r>
          </a:p>
          <a:p>
            <a:pPr lvl="1"/>
            <a:r>
              <a:rPr lang="en-US" sz="3600" dirty="0" smtClean="0"/>
              <a:t>Commonly </a:t>
            </a:r>
            <a:r>
              <a:rPr lang="en-US" sz="3600" dirty="0"/>
              <a:t>used to secure an animal to a surgery table</a:t>
            </a:r>
          </a:p>
        </p:txBody>
      </p:sp>
    </p:spTree>
    <p:extLst>
      <p:ext uri="{BB962C8B-B14F-4D97-AF65-F5344CB8AC3E}">
        <p14:creationId xmlns:p14="http://schemas.microsoft.com/office/powerpoint/2010/main" val="10085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Hitches</a:t>
            </a:r>
            <a:endParaRPr lang="en-US" dirty="0"/>
          </a:p>
        </p:txBody>
      </p:sp>
      <p:pic>
        <p:nvPicPr>
          <p:cNvPr id="10242" name="Picture 2" descr="http://cal.vet.upenn.edu/projects/fieldservice/Dairy/COWRESTR/hitchpi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356645"/>
            <a:ext cx="4356676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Recumbency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4400" dirty="0" smtClean="0"/>
              <a:t>lying position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3480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Standing </a:t>
            </a:r>
            <a:r>
              <a:rPr lang="en-US" sz="4000" dirty="0">
                <a:solidFill>
                  <a:srgbClr val="FF0000"/>
                </a:solidFill>
              </a:rPr>
              <a:t>restraint 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4000" dirty="0" smtClean="0"/>
              <a:t>used </a:t>
            </a:r>
            <a:r>
              <a:rPr lang="en-US" sz="4000" dirty="0"/>
              <a:t>to keep an animal standing for a procedure and to prevent </a:t>
            </a:r>
            <a:r>
              <a:rPr lang="en-US" sz="4000" dirty="0" smtClean="0"/>
              <a:t>it from </a:t>
            </a:r>
            <a:r>
              <a:rPr lang="en-US" sz="4000" dirty="0"/>
              <a:t>sitting or lying </a:t>
            </a:r>
            <a:r>
              <a:rPr lang="en-US" sz="4000" dirty="0" smtClean="0"/>
              <a:t>down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179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98275"/>
            <a:ext cx="5410200" cy="45259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Sitting restraint</a:t>
            </a:r>
          </a:p>
          <a:p>
            <a:pPr lvl="1"/>
            <a:r>
              <a:rPr lang="en-US" sz="3600" dirty="0" smtClean="0"/>
              <a:t>used </a:t>
            </a:r>
            <a:r>
              <a:rPr lang="en-US" sz="3600" dirty="0"/>
              <a:t>to keep an animal in a sitting position for ease of completing </a:t>
            </a:r>
            <a:r>
              <a:rPr lang="en-US" sz="3600" dirty="0" smtClean="0"/>
              <a:t>a procedure</a:t>
            </a:r>
            <a:endParaRPr lang="en-US" sz="3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447800"/>
            <a:ext cx="2914650" cy="4989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714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Sternal </a:t>
            </a:r>
            <a:r>
              <a:rPr lang="en-US" sz="4000" dirty="0" err="1" smtClean="0">
                <a:solidFill>
                  <a:srgbClr val="FF0000"/>
                </a:solidFill>
              </a:rPr>
              <a:t>recumbency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4000" dirty="0" smtClean="0"/>
              <a:t>placing </a:t>
            </a:r>
            <a:r>
              <a:rPr lang="en-US" sz="4000" dirty="0"/>
              <a:t>the animal on its chest for </a:t>
            </a:r>
            <a:r>
              <a:rPr lang="en-US" sz="4000" dirty="0" smtClean="0"/>
              <a:t>restraint</a:t>
            </a:r>
            <a:endParaRPr lang="en-US" sz="4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81" y="3557913"/>
            <a:ext cx="3733800" cy="319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0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5.01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Evaluate proper restraint techniques for each species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74352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Lateral </a:t>
            </a:r>
            <a:r>
              <a:rPr lang="en-US" sz="4000" dirty="0" err="1" smtClean="0">
                <a:solidFill>
                  <a:srgbClr val="FF0000"/>
                </a:solidFill>
              </a:rPr>
              <a:t>recumbency</a:t>
            </a:r>
            <a:endParaRPr lang="en-US" sz="4000" dirty="0" smtClean="0">
              <a:solidFill>
                <a:srgbClr val="FF0000"/>
              </a:solidFill>
            </a:endParaRPr>
          </a:p>
          <a:p>
            <a:pPr lvl="1"/>
            <a:r>
              <a:rPr lang="en-US" sz="4000" dirty="0" smtClean="0"/>
              <a:t>placing </a:t>
            </a:r>
            <a:r>
              <a:rPr lang="en-US" sz="4000" dirty="0"/>
              <a:t>the animal on its side for restraint</a:t>
            </a:r>
          </a:p>
          <a:p>
            <a:pPr lvl="2"/>
            <a:r>
              <a:rPr lang="en-US" sz="4000" dirty="0" smtClean="0"/>
              <a:t>May </a:t>
            </a:r>
            <a:r>
              <a:rPr lang="en-US" sz="4000" dirty="0"/>
              <a:t>be done in left or right lateral </a:t>
            </a:r>
            <a:r>
              <a:rPr lang="en-US" sz="4000" dirty="0" err="1" smtClean="0"/>
              <a:t>recumbency</a:t>
            </a:r>
            <a:endParaRPr lang="en-US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813" y="4272759"/>
            <a:ext cx="3188073" cy="233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2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Positions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Dorsal </a:t>
            </a:r>
            <a:r>
              <a:rPr lang="en-US" sz="4400" dirty="0" err="1" smtClean="0">
                <a:solidFill>
                  <a:srgbClr val="FF0000"/>
                </a:solidFill>
              </a:rPr>
              <a:t>recumbency</a:t>
            </a:r>
            <a:endParaRPr lang="en-US" sz="4400" dirty="0" smtClean="0">
              <a:solidFill>
                <a:srgbClr val="FF0000"/>
              </a:solidFill>
            </a:endParaRPr>
          </a:p>
          <a:p>
            <a:pPr lvl="1"/>
            <a:r>
              <a:rPr lang="en-US" sz="4400" dirty="0" smtClean="0"/>
              <a:t>used </a:t>
            </a:r>
            <a:r>
              <a:rPr lang="en-US" sz="4400" dirty="0"/>
              <a:t>to place the animal on its back for restraint; is a </a:t>
            </a:r>
            <a:r>
              <a:rPr lang="en-US" sz="4400" dirty="0" smtClean="0"/>
              <a:t>common restraint </a:t>
            </a:r>
            <a:r>
              <a:rPr lang="en-US" sz="4400" dirty="0"/>
              <a:t>during surgical procedures and radiology techniques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66" y="94446"/>
            <a:ext cx="4448176" cy="27977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398" y="2084832"/>
            <a:ext cx="4469802" cy="45259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Cephalic </a:t>
            </a:r>
            <a:r>
              <a:rPr lang="en-US" sz="4400" dirty="0">
                <a:solidFill>
                  <a:srgbClr val="FF0000"/>
                </a:solidFill>
              </a:rPr>
              <a:t>vein </a:t>
            </a:r>
            <a:endParaRPr lang="en-US" sz="4400" dirty="0" smtClean="0">
              <a:solidFill>
                <a:srgbClr val="FF0000"/>
              </a:solidFill>
            </a:endParaRPr>
          </a:p>
          <a:p>
            <a:pPr lvl="1"/>
            <a:r>
              <a:rPr lang="en-US" sz="4400" dirty="0" smtClean="0"/>
              <a:t>located </a:t>
            </a:r>
            <a:r>
              <a:rPr lang="en-US" sz="4400" dirty="0"/>
              <a:t>in the medial aspect of the front limbs known as </a:t>
            </a:r>
            <a:r>
              <a:rPr lang="en-US" sz="4400" dirty="0" smtClean="0"/>
              <a:t>cephalic venipuncture</a:t>
            </a:r>
            <a:endParaRPr lang="en-US" sz="4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75739"/>
            <a:ext cx="5257800" cy="4550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Jugular vein</a:t>
            </a:r>
          </a:p>
          <a:p>
            <a:pPr lvl="1"/>
            <a:r>
              <a:rPr lang="en-US" sz="4400" dirty="0" smtClean="0"/>
              <a:t>located on either side of neck in lower throat area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64" y="3870960"/>
            <a:ext cx="4339771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4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Blood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51" y="1922461"/>
            <a:ext cx="4559818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Saphenous vein</a:t>
            </a:r>
          </a:p>
          <a:p>
            <a:pPr lvl="1"/>
            <a:r>
              <a:rPr lang="en-US" sz="4000" dirty="0" smtClean="0"/>
              <a:t>located </a:t>
            </a:r>
            <a:r>
              <a:rPr lang="en-US" sz="4000" dirty="0"/>
              <a:t>on lateral surface of </a:t>
            </a:r>
            <a:r>
              <a:rPr lang="en-US" sz="4000" dirty="0" smtClean="0"/>
              <a:t>the </a:t>
            </a:r>
            <a:r>
              <a:rPr lang="en-US" sz="4000" dirty="0"/>
              <a:t>rear limbs just proximal to the </a:t>
            </a:r>
            <a:r>
              <a:rPr lang="en-US" sz="4000" dirty="0" smtClean="0"/>
              <a:t>hock</a:t>
            </a:r>
            <a:endParaRPr lang="en-US" sz="40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00200"/>
            <a:ext cx="4978467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42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Animal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Animal </a:t>
            </a:r>
            <a:r>
              <a:rPr lang="en-US" sz="3600" dirty="0"/>
              <a:t>is held in safe manner through body control</a:t>
            </a:r>
          </a:p>
          <a:p>
            <a:r>
              <a:rPr lang="en-US" sz="3600" dirty="0" smtClean="0"/>
              <a:t>Common </a:t>
            </a:r>
            <a:r>
              <a:rPr lang="en-US" sz="3600" dirty="0"/>
              <a:t>injuries: </a:t>
            </a:r>
            <a:r>
              <a:rPr lang="en-US" sz="3600" dirty="0">
                <a:solidFill>
                  <a:srgbClr val="FF0000"/>
                </a:solidFill>
              </a:rPr>
              <a:t>bites and scratches</a:t>
            </a:r>
          </a:p>
          <a:p>
            <a:r>
              <a:rPr lang="en-US" sz="3600" dirty="0" smtClean="0"/>
              <a:t>Cats</a:t>
            </a:r>
            <a:r>
              <a:rPr lang="en-US" sz="3600" dirty="0"/>
              <a:t>, dogs, rodents, rabbits, ferrets, reptiles, and birds</a:t>
            </a:r>
          </a:p>
          <a:p>
            <a:r>
              <a:rPr lang="en-US" sz="3600" dirty="0" smtClean="0"/>
              <a:t>Diversions</a:t>
            </a:r>
            <a:r>
              <a:rPr lang="en-US" sz="3600" dirty="0"/>
              <a:t>: </a:t>
            </a:r>
            <a:r>
              <a:rPr lang="en-US" sz="3600" dirty="0">
                <a:solidFill>
                  <a:srgbClr val="FF0000"/>
                </a:solidFill>
              </a:rPr>
              <a:t>talking to animal, calm noises, lightly blowing in face, or lightly </a:t>
            </a:r>
            <a:r>
              <a:rPr lang="en-US" sz="3600" dirty="0" smtClean="0">
                <a:solidFill>
                  <a:srgbClr val="FF0000"/>
                </a:solidFill>
              </a:rPr>
              <a:t>rubbing temple </a:t>
            </a:r>
            <a:r>
              <a:rPr lang="en-US" sz="3600" dirty="0">
                <a:solidFill>
                  <a:srgbClr val="FF0000"/>
                </a:solidFill>
              </a:rPr>
              <a:t>area</a:t>
            </a:r>
          </a:p>
        </p:txBody>
      </p:sp>
    </p:spTree>
    <p:extLst>
      <p:ext uri="{BB962C8B-B14F-4D97-AF65-F5344CB8AC3E}">
        <p14:creationId xmlns:p14="http://schemas.microsoft.com/office/powerpoint/2010/main" val="5862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794" y="2084832"/>
            <a:ext cx="9980408" cy="4224528"/>
          </a:xfrm>
        </p:spPr>
        <p:txBody>
          <a:bodyPr>
            <a:noAutofit/>
          </a:bodyPr>
          <a:lstStyle/>
          <a:p>
            <a:r>
              <a:rPr lang="en-US" sz="4000" dirty="0" smtClean="0"/>
              <a:t>Tend </a:t>
            </a:r>
            <a:r>
              <a:rPr lang="en-US" sz="4000" dirty="0"/>
              <a:t>to be one of the most </a:t>
            </a:r>
            <a:r>
              <a:rPr lang="en-US" sz="4000" dirty="0">
                <a:solidFill>
                  <a:srgbClr val="FF0000"/>
                </a:solidFill>
              </a:rPr>
              <a:t>difficult</a:t>
            </a:r>
            <a:r>
              <a:rPr lang="en-US" sz="4000" dirty="0"/>
              <a:t> during restraint when they become upset </a:t>
            </a:r>
            <a:r>
              <a:rPr lang="en-US" sz="4000" dirty="0" smtClean="0"/>
              <a:t>and aggressive </a:t>
            </a:r>
            <a:r>
              <a:rPr lang="en-US" sz="4000" dirty="0"/>
              <a:t>from stress</a:t>
            </a:r>
          </a:p>
          <a:p>
            <a:r>
              <a:rPr lang="en-US" sz="4000" dirty="0" smtClean="0"/>
              <a:t>Safely </a:t>
            </a:r>
            <a:r>
              <a:rPr lang="en-US" sz="4000" dirty="0"/>
              <a:t>restrain and have control over the </a:t>
            </a:r>
            <a:r>
              <a:rPr lang="en-US" sz="4000" dirty="0">
                <a:solidFill>
                  <a:srgbClr val="FF0000"/>
                </a:solidFill>
              </a:rPr>
              <a:t>head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Cat </a:t>
            </a:r>
            <a:r>
              <a:rPr lang="en-US" sz="4000" dirty="0">
                <a:solidFill>
                  <a:srgbClr val="FF0000"/>
                </a:solidFill>
              </a:rPr>
              <a:t>bags</a:t>
            </a:r>
            <a:r>
              <a:rPr lang="en-US" sz="4000" dirty="0"/>
              <a:t>: control the limbs and head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Squeeze </a:t>
            </a:r>
            <a:r>
              <a:rPr lang="en-US" sz="4000" dirty="0">
                <a:solidFill>
                  <a:srgbClr val="FF0000"/>
                </a:solidFill>
              </a:rPr>
              <a:t>cages</a:t>
            </a:r>
            <a:r>
              <a:rPr lang="en-US" sz="4000" dirty="0"/>
              <a:t>: wire boxes with small slots that allow injections to be </a:t>
            </a:r>
            <a:r>
              <a:rPr lang="en-US" sz="4000" dirty="0" smtClean="0"/>
              <a:t>given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350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Anesthesia </a:t>
            </a:r>
            <a:r>
              <a:rPr lang="en-US" sz="4000" dirty="0">
                <a:solidFill>
                  <a:srgbClr val="FF0000"/>
                </a:solidFill>
              </a:rPr>
              <a:t>chamber</a:t>
            </a:r>
            <a:r>
              <a:rPr lang="en-US" sz="4000" dirty="0"/>
              <a:t>: used to sedate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Scruff </a:t>
            </a:r>
            <a:r>
              <a:rPr lang="en-US" sz="4000" dirty="0">
                <a:solidFill>
                  <a:srgbClr val="FF0000"/>
                </a:solidFill>
              </a:rPr>
              <a:t>technique</a:t>
            </a:r>
            <a:r>
              <a:rPr lang="en-US" sz="4000" dirty="0"/>
              <a:t>: gives control over head; may divert attention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Stretch </a:t>
            </a:r>
            <a:r>
              <a:rPr lang="en-US" sz="4000" dirty="0">
                <a:solidFill>
                  <a:srgbClr val="FF0000"/>
                </a:solidFill>
              </a:rPr>
              <a:t>technique</a:t>
            </a:r>
            <a:r>
              <a:rPr lang="en-US" sz="4000" dirty="0"/>
              <a:t>: </a:t>
            </a:r>
            <a:r>
              <a:rPr lang="en-US" sz="4000" dirty="0" err="1"/>
              <a:t>scruffing</a:t>
            </a:r>
            <a:r>
              <a:rPr lang="en-US" sz="4000" dirty="0"/>
              <a:t> the cat with one hand while in lateral </a:t>
            </a:r>
            <a:r>
              <a:rPr lang="en-US" sz="4000" dirty="0" err="1"/>
              <a:t>recumbency</a:t>
            </a:r>
            <a:r>
              <a:rPr lang="en-US" sz="4000" dirty="0"/>
              <a:t> and </a:t>
            </a:r>
            <a:r>
              <a:rPr lang="en-US" sz="4000" dirty="0" smtClean="0"/>
              <a:t>using the </a:t>
            </a:r>
            <a:r>
              <a:rPr lang="en-US" sz="4000" dirty="0"/>
              <a:t>free hand to hold the rear limbs and pull them dorsally</a:t>
            </a:r>
          </a:p>
        </p:txBody>
      </p:sp>
      <p:pic>
        <p:nvPicPr>
          <p:cNvPr id="7170" name="Picture 2" descr="https://encrypted-tbn1.gstatic.com/images?q=tbn:ANd9GcQxvLHmyC46jI_0Gprq3ecFJiXTCS0scvz5N0HFoHSB6v6LA8h5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179" y="303674"/>
            <a:ext cx="3212539" cy="240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Rabies </a:t>
            </a:r>
            <a:r>
              <a:rPr lang="en-US" sz="4400" dirty="0">
                <a:solidFill>
                  <a:srgbClr val="FF0000"/>
                </a:solidFill>
              </a:rPr>
              <a:t>pole or snare pole</a:t>
            </a:r>
          </a:p>
          <a:p>
            <a:pPr lvl="1"/>
            <a:r>
              <a:rPr lang="en-US" sz="4400" dirty="0" smtClean="0"/>
              <a:t>is </a:t>
            </a:r>
            <a:r>
              <a:rPr lang="en-US" sz="4400" dirty="0"/>
              <a:t>long, has noose on end, and acts as leash</a:t>
            </a:r>
          </a:p>
          <a:p>
            <a:pPr lvl="2"/>
            <a:r>
              <a:rPr lang="en-US" sz="4400" dirty="0" smtClean="0"/>
              <a:t>captures </a:t>
            </a:r>
            <a:r>
              <a:rPr lang="en-US" sz="4400" dirty="0"/>
              <a:t>and restrains dogs</a:t>
            </a:r>
          </a:p>
          <a:p>
            <a:pPr lvl="2"/>
            <a:r>
              <a:rPr lang="en-US" sz="4400" dirty="0" smtClean="0"/>
              <a:t>pulling </a:t>
            </a:r>
            <a:r>
              <a:rPr lang="en-US" sz="4400" dirty="0"/>
              <a:t>can cause severe head and neck </a:t>
            </a:r>
            <a:r>
              <a:rPr lang="en-US" sz="4400" dirty="0" smtClean="0"/>
              <a:t>injuries</a:t>
            </a:r>
            <a:endParaRPr lang="en-US" sz="4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59" y="400858"/>
            <a:ext cx="2724150" cy="227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Animal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Livestock</a:t>
            </a:r>
            <a:r>
              <a:rPr lang="en-US" sz="3600" dirty="0"/>
              <a:t>: horses, cattle, goats, swine, and sheep</a:t>
            </a:r>
          </a:p>
          <a:p>
            <a:r>
              <a:rPr lang="en-US" sz="3600" dirty="0" smtClean="0"/>
              <a:t>Instincts </a:t>
            </a:r>
            <a:r>
              <a:rPr lang="en-US" sz="3600" dirty="0"/>
              <a:t>of </a:t>
            </a:r>
            <a:r>
              <a:rPr lang="en-US" sz="3600" dirty="0">
                <a:solidFill>
                  <a:srgbClr val="FF0000"/>
                </a:solidFill>
              </a:rPr>
              <a:t>prey</a:t>
            </a:r>
            <a:r>
              <a:rPr lang="en-US" sz="3600" dirty="0"/>
              <a:t> animals</a:t>
            </a:r>
          </a:p>
          <a:p>
            <a:pPr lvl="1"/>
            <a:r>
              <a:rPr lang="en-US" sz="3600" dirty="0" smtClean="0"/>
              <a:t>“</a:t>
            </a:r>
            <a:r>
              <a:rPr lang="en-US" sz="3600" dirty="0" smtClean="0">
                <a:solidFill>
                  <a:srgbClr val="FF0000"/>
                </a:solidFill>
              </a:rPr>
              <a:t>Fight </a:t>
            </a:r>
            <a:r>
              <a:rPr lang="en-US" sz="3600" dirty="0">
                <a:solidFill>
                  <a:srgbClr val="FF0000"/>
                </a:solidFill>
              </a:rPr>
              <a:t>or flight</a:t>
            </a:r>
            <a:r>
              <a:rPr lang="en-US" sz="3600" dirty="0"/>
              <a:t>” instinct as part of reaction to restraint</a:t>
            </a:r>
          </a:p>
          <a:p>
            <a:r>
              <a:rPr lang="en-US" sz="3600" dirty="0" smtClean="0"/>
              <a:t>Capable </a:t>
            </a:r>
            <a:r>
              <a:rPr lang="en-US" sz="3600" dirty="0"/>
              <a:t>of: kicking, biting, rearing up into the air, or using their large bodies to </a:t>
            </a:r>
            <a:r>
              <a:rPr lang="en-US" sz="3600" dirty="0" smtClean="0"/>
              <a:t>injure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043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Why is proper restraint of animals a critical skill?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equipment may be used to restrain an animal?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positions are commonly used to restrain animals?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 smtClean="0"/>
              <a:t>What knots are used in animal restraint?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61241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Animal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Horses</a:t>
            </a:r>
            <a:r>
              <a:rPr lang="en-US" sz="3600" dirty="0"/>
              <a:t>: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Several </a:t>
            </a:r>
            <a:r>
              <a:rPr lang="en-US" sz="3600" dirty="0">
                <a:solidFill>
                  <a:srgbClr val="FF0000"/>
                </a:solidFill>
              </a:rPr>
              <a:t>types of twitches available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Holding </a:t>
            </a:r>
            <a:r>
              <a:rPr lang="en-US" sz="3600" dirty="0">
                <a:solidFill>
                  <a:srgbClr val="FF0000"/>
                </a:solidFill>
              </a:rPr>
              <a:t>up one leg while working on another leg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Skin </a:t>
            </a:r>
            <a:r>
              <a:rPr lang="en-US" sz="3600" dirty="0">
                <a:solidFill>
                  <a:srgbClr val="FF0000"/>
                </a:solidFill>
              </a:rPr>
              <a:t>Pinch on neck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Chain </a:t>
            </a:r>
            <a:r>
              <a:rPr lang="en-US" sz="3600" dirty="0">
                <a:solidFill>
                  <a:srgbClr val="FF0000"/>
                </a:solidFill>
              </a:rPr>
              <a:t>lead </a:t>
            </a:r>
            <a:r>
              <a:rPr lang="en-US" sz="3600" dirty="0" smtClean="0">
                <a:solidFill>
                  <a:srgbClr val="FF0000"/>
                </a:solidFill>
              </a:rPr>
              <a:t>shank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Animal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Cattle</a:t>
            </a:r>
            <a:r>
              <a:rPr lang="en-US" sz="3600" dirty="0"/>
              <a:t>: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Nose </a:t>
            </a:r>
            <a:r>
              <a:rPr lang="en-US" sz="3600" dirty="0">
                <a:solidFill>
                  <a:srgbClr val="FF0000"/>
                </a:solidFill>
              </a:rPr>
              <a:t>tongs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Head </a:t>
            </a:r>
            <a:r>
              <a:rPr lang="en-US" sz="3600" dirty="0">
                <a:solidFill>
                  <a:srgbClr val="FF0000"/>
                </a:solidFill>
              </a:rPr>
              <a:t>gates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Squeeze </a:t>
            </a:r>
            <a:r>
              <a:rPr lang="en-US" sz="3600" dirty="0">
                <a:solidFill>
                  <a:srgbClr val="FF0000"/>
                </a:solidFill>
              </a:rPr>
              <a:t>chutes</a:t>
            </a:r>
          </a:p>
        </p:txBody>
      </p:sp>
      <p:sp>
        <p:nvSpPr>
          <p:cNvPr id="4" name="AutoShape 2" descr="data:image/jpeg;base64,/9j/4AAQSkZJRgABAQAAAQABAAD/2wCEAAkGBxQTEhUUExMVFhUXGRwYGRgYGBsYGBsYHRwdHBcaHR8fHSggGhwlHB4XITEiJSkrLi4uFyAzODMsNygtLisBCgoKDg0OGxAQGzQmICQsLCwsLy0sLCwsLCwsLCwsLCwsLCwsLCwsLCwsLCwsLCwsLCwsLCwsLCwsLCwsLCwsLP/AABEIAMIBAwMBIgACEQEDEQH/xAAcAAABBQEBAQAAAAAAAAAAAAAFAAIDBAYHAQj/xABLEAABAwIEAQkEBQgIBQUBAAABAgMRAAQFEiExQQYTIlFhcYGRsQcyodEUI0JywRUzUlNisuHwFiQ0Q4KSotIlVHPC8WNkk7PiNf/EABkBAAMBAQEAAAAAAAAAAAAAAAECAwAEBf/EAC8RAAICAAQFBAEDBAMAAAAAAAABAhEDEiExBBMiQVEyYXGBoVKx8BRCkdEFM0T/2gAMAwEAAhEDEQA/AMg644gwrnUfeT8xUdxeEZDIUdTtFd2dViIEO21o+P2VFJPgsGudcs+T1y8/zqLBTKMoBSgJUCRMno6azVYrsTcr7Gdtb2dCACdiDxqQ35BIUCI3nWto5gmDqAC03NuqBMpWnXjukioByIsHPzGJCepZTPqk0KYycTKC8bPEelPBQdvgaNXns3u0/mXGnk8CFD4g8fOoX+Rz1q2V3CW4VlCcuaQZ1mQI0qeVN00O8RwjmTKNnhodJ6QSkaqWoaAfPsFQ4tbNjRhaiZHSVIKuxKRtr2moGLpZQpMpyoKoRMFRPE+Gk0awCzKEG4ehO5aSdgkfbPZ1fxoLBp+APicy8kV1ZJZaOZQC0pBnNsSdj1zr20Otr5yAQRB6wQaqO4j9JWtI1SAogn3irTpEfDsGle2j6ggDWUkpOvUd/j8KLi3rFk4zUXUkE0Ymv7SJ7oNSIxVH2kkeBFZbFcRUpYCCoBOvVPXPWKK2+JIVod9JiQNaTr70ykcTDe1oOtXzR2UJ76iu2WyJVkI31ANDXnGtlRPbB+Rqk8EKVkRtoTBIEdUTxpVFPeJVT00kX8NsEuKzoTlEeMHvkTRkMvN6IdV3KSD8RFCUMLHuL8BBHhsatJvH0aqKSBrqCPnRcltqgK6tqyHHsUdCA2QgrXonLObxFW8IaSw0ELZXO6lAZpPE6H+YoThdwVvm5WgrGoQBGnAq1PgPGtGjGGh7yVp7waN9rJQ1edr4EXGFmM4B/a09aG3zDaCACFZtspg98g7Vdv8AFGMhVmCupJgzQ2xw8OL5zKEjYBOlFQXgq8T3FYYYtRKtTmOk9LuHWRWisrjm/wA60lUDeCn4HjT28LfaOZBVtsqFgdnAirreLuJEOMpUO8j4EfjRcqBl9iJV3aL95K0HukUmsKac/NOoMcDoa8eurZepaU2eJyj1TUN/a24ALbuZSjASIJJO3UfOitfc113J7i1dYElZA7YWPn5VUcxC4ecDASpXWEJObbT3vdFWcD5P3Fw8CHCGkfbJKhm4hM6Ejr2HXXSsKwhq3TlbTqfeUdVqPWo8abYm9TnXJaxQ/cqbeTmSoElO2oINdQtrZDaQlCQlI4AQK5tyPOW+A++P58q2PKDlSxaoUVLSpY+wCCZ7eoVTFTbSRy8NJKLb8sOExWfxrlhbW8grzq6k6+Z2FcwxTldeXqsraVQdkIB27hqfGpMM9m17cHM+oNI/aMq8EjTzNKoJeoLxpy0gvss4z7RH3yUMDKP2fxWdB8KA2eEu3KtedfVxQzOX/E6oQPAHvrXezzksyty6FwgOlh4tJCvc0nXLsSdN66gyylICUpCUjYAQB4CmeIo6JAjw+bWTs5Sx7PrnKItrBI6llxax95XE0q61SpOYy/KieUor2lSFBq0A7gGh17hFsoEuMMkcSUJ9YonWa9od2WrB9STCoAT1kzsO2JooWWisD4rhuFoOjeVZ25ta0GewJOvgK58i9fcadzuuKQFpCcys2upMTtwroNjyqs2XmmAlOZQCXHTCSFZZ6ROu4g7QTWBxS8tit5u0BgKClEqzJ+0BB7d/Hsqq3o48W2rsqWNtbJt/pC7hvnUqUrmVslebpHKmdtdDVyydeuipGVtLamIWkkJhIUlRydSgdABwHZVfA+ST11brdMNtIGbMZJWQdUgbAROvZ21C82FHIlQ52CUpVokwCpQn9LqFBpAuSomsLRDTZtyhsunM4pemdKAU5WyqY3AntNA8Yw5zmudAlsZsyoMAlWmo0MykRXtjeqUEKyphYnqMZo28KO393drtBY27GZBVmTkSVKUS5BnSI1OvZwpZaLQpHqfUYZTZSCdZ2mautsuEfm1Sd8oC5GkaCY8K7H7M8OQ05e2qkhQbcT7wCtwRHwozjPJa2XdW5Nq2W1B1K4RACoSpCjl291Qn9qg6saMbVnA7x0yMyIOXLqkpiBE6023eKR0SASdSD867Ly35OWNrbKWkFtZIS2kuLKFLmQChSiDtQ3B/Zm3dWzTroDDihmyoSlQIOqSonWY4CIFHQ2WWbRnP2r1eUqEKSNNU/I1VxzEvqkhJ1WNgdInX41ubv2cEw004FAlQG6c6hEHiAhJ0J66FXXsuxBOvNoXrPRUk/I0vLd6s03J9ijhOKIDSEqkZQAYSFD066uKxNn9JPiFJqkvkpehSk/RllSQCQEEmDOU6TIMHbqNVncIfSJWyUxOipSdN+iqD8KzhY8cWS7MlaIuVjQZAdOMxx1rQW+CH3kLKNeOcePFNYtLpBEIO/AAj4bUQTjbjcQ4QTwk6eoig41pQyxvJskKvE7Lzf5V+mtWE8oLhGjjSVj/L6iKxw5TOkaqCvI1OnlM4EET6/u8a1Py/sPNh3/Adf5QsJC1OMqCvsgbA+BqzyXwti8eSXHk5U7ozAKcV1JG4SNp3Nc7u8QcdVokk8JHoBp60ZsOTl4ppTrqChpIkKWMhB4FEgEmeqmUfIksZv0nf3Lhm3bGZSG0JECSEgAVkMX9prCTktkKfXsNClM+WY+ArlX5PysIuHHM+V/I8yVQsI/STrMHUT1kV1zknhbLN6+GUgNlllaBuRmzSZOusCjSQFKUtFoY3D2FvulCTzbjoWAdU5VKBPfprTcI5Kg36bVxXOIQSpxUEZoEkbzuQKsYreG3vXHEiShbigDsSJNNwZhd48U86UOOAq5yNZHS2BGhiulq9fY89Unl3eY6xYYe0yIabQgfsgD+Jq1XPPybi1tqh1DyR1qg+SvnUlly7dT/aGQI0MKAMjxNc/Lb2dnf/AFCj61QV5Gph/EB/7ifNIrUqcA1Ogrj6+XIYduFsxL6wvXpEQIgRpwqO3GJYjqnRH6TigkeCRr8KLw9dRP6lbQVnVF4/bAwXkSO2lWAR7MHo6V6AeIDZI8Na8rZYeQ58f9KOp0qVKpHUKhPKGxbdQkvEBtpQeVOxCOkJ7Jg+FFqrYhZpebU2sSlQII7KwGrR8z8pX+dWu4DSy244opV/ikevrVjk9aw044DIVlE7CRJI16prf4/yXzLWwpxDVqwgbIIzKIlKAAuSQNZrMN2nNWaU6bJ27lGe81Y4MRUipyZxR8LebDi+ZCClSCTllWWIG07nworg/Jl+4Q7ehzm22gvKFJJ5xOUhZSQrTinbhXr2FC3tkOZpL7aHI6hlgecnyrQG4jk8I3UY07Xj8qEmNBatvsjnzTRDVvJ2QrKOoB1Yg/4go+Vbvk/fYqhibZlt1pM5AYkkqlU9JJ2NYBDGUMEEy4grIO2i1p08AOPGuqckcXDGDqejpNqWADsVTCfOQKSS6Q4T6nfgy1jyofsrx9xxkZ3QC6gmMqve01O0nid6NL9r4iRbiOJKzHnloHyTKby/aVcgOZyonMNFEAkSOPd3VtOVd2m4c/JjXONrUkHMlqUc3xMyMqeEjuoRkpHTicNiYKVy3Vr7MDf8rm7y+aeukhTDOqWEqBlfAqmAR2fxrfte0WxWgoPONpKcugGgiNMp006q01hydtm2UNBltSUJCQVJCieskkak71BccjrFfvWjPeEAHzEUbQnLxOzMH7PsUs7dTzrtwsLKilPOlRHN6EHYgKJma6JZ8o7V0Si4aM/tAHyOorB+0LkTZsWin2mSlSVJ0Di4IUcv6RAiZ8KxN7yWfbKZUvItlKwoJATKkTl47GAT30aTEzzhodf5RcoWLULeSoLdUEoCUqCiYzFIgdqlVQ5HcmVlw3t6JuVjooOoaSeEH7Z4msLyL5BvXbHPB9LfSITKM5OXQk9IZYO29acckMUa/NXiVd63E/7qwVKT1yh7lw9bMM53bZLhV0QeZC4PWTGlYbGOTrZatrlaVJaW62Cg9FWQlKcy+IJBJgbaVfxbDcaW2WnAHUHfKtsz4kA1l8d5aXTrZt30oSkACAmVSkxMhREiNe6iCU9baCPK3ktz945a2hgW7POrU6rNCvsozHUAggmZ2rL4NhyHWl6L+kA9BCUqhQjVQynQDup2I8pnHlXgH1RucnOKkyAjTLrwVx7q2OAcprNFg0xmU2+0nR1KQr6zXUwZIMwZG1ZCuUWU8E9nb1ylDiTzTagDmWoLJ6yAEgx3mjWI+zG5I6N7zgGyXM4juOYxR/kVyntU2jLa30pcQmCFSOJ4nQ1PiHL62SShoOPL/RQk+pH4Ghbsoo4dHJnrNP0dK1/nEvLQTMyAkHXr6Vbd66eQOdacLcWbBMJBKumUjUzETWNvHFls6DIXlntzlKtOuIFHcLxpTedL7PPJ5hAQmYHNyFDNAOgVt31QgpVYIN8p7K64QVLnMYABJBBqbBcZLBbW0nMtQhAAKiZEaDjVZUCMqcqc0hMkwCdpOsVa5KX6WFsvKEpbBJHZlNV3WhxprNr5NEnC8WvdXPqUH9aqP9Cfxii2H+zJqQq5ecePUDkR5DpfGiVly9tF7rKfvD8aO2uLsue46g+IrnbmejCOFd3fyY3CeSVoq7vGlMJyJ5vIBIKZTrBBnWrL/s7Qkzb3DzR6icw/A/GiOFK/4ld9RbaPYdK0tBykivLhJbGEHJ/FE6JvWyBsTmB9D60q3lKtzGLyMPx+We0qVKkLirw17XhrGOTctVn8pLEnKEJMcJjfvoFiZ/q4/wAH7po1y1P/ABJz7iPQ0FxBY5hJO3Q/dNWvpPNnrOn5BWPYkrK2FEwhLbYSOpIAj4GjWGY2wcIdtiYd5xS0I10SXMw120E0A5S4Y8lhL7qFNha0luSDnSrUq0MjSN+ug2A3Csi0lRKdTHbO9Qw0618nrf8AKYkM+XDqlFLQMllwNW6lpGTKoNq+0elKp8TVu9sSiwS6HSUrdCMn2QRKyd99E+dD14o4WrdtTf1bYXkI1KiSM3lPxpLxEqtENBBSkPrWVHiotgR2QAPOqzPJ2bfsW8Gwl1x1m2aIDjiOdC5hKUqBOvHQD41rkcg8VbXnRcsFUZc2dxKo6vc2nhNYHBsWdtneeaWkLSMqS4MyQCACIrT2vtKxAa5rRc9hH/dSKOV6HXPiljRisT+1UjRow/HkbLQsf9UH95NPOJY6je2z9o5s+hBoWx7VLwe9bMq+6sj8TVlHtZf+1YT910fKm1J3hvaTKHKrlFfu26mrq0U2glMryEAEGRrJGpFD8RxhDjzKl2lwEtslvZWRTgTlbc4Jgb+VW+VPLv6bbqZ+jLaJUlUqUFDozpt20ZuPaZbKtlW/NvpWpotpzJGXNlKRx2mj2FVNvXsLkPy3trW1Qw7nCklRJABGqiR9qfhWtY5eWKv76O9JH4VkOSXLPD2LVti4IDicxMtlQ1USNY6oox/SHAndza6/pM5T5lApWUg5ZV1I0rXKa0VtcteKgPWsn7TQy8i1yKQom4SJQQTCuidu8VcYw/BXzCDbEnghzKfgoVlOXHJ1nDnGLhlSyguAlsqzDoEKME666b1lQZyll1oyPK9pKbm5KECefUBpw6Uj8aOpw1x+1w9sc1FyrIhPNjOlKZKlLVE6a6VnMauOcfccQSErdUrhsSTrRW0S2EWahdOB0k86lGq2wfdLYAnMeoUxCLZrsA9m1u/bBZccStRUJEQMqiNvD41TsvpuHXYsW3GjzsFpbg6KgdIJAKgdIgTrHXQjCsUuweat7lYgmUrKWwJM/bUNeJ7ap47iV0u7abfeSpxtQCVpghJJSQQRvBg+FYMpR8USXhXzawQIFwqSP04cEDs0J8KuWF4lLx51CihVslAExMRBB4AkUKuWCEPKUsqUi5KFdSiedlUdcp/1GrWKO5UW6hEm2A1E/bWme+mISbq1/NSJDwWJAIHOEATmgBegk71PgNlz3NsggZ5RJ1iZFV8iUSEKKkhwkE7nWaZa3q22wUJk5iNNxqasnoQa6mvdHQ8P9mNqz0n31rjhIbR/uPnQfGsGs0XSebdUljISrIrMQuTEZp08aGYeg3MF7EmGv2ektY84HxoE5Z5lKbU8Soc6CuegSgEpKY3ChHnUopnVOenpSDqsV5hZ5q8cyDaYCvgSKvNcuLtYysh1ztQ3mPmBVPkfhqlPJUy1brUthLgS6JSBMK3BOaQde2ugpxO/aEGwQof+k6gfBRFFyDHC7218GEdvsWJP9Xu/Jf4Uq2jnLkpOVVm8FDcSjT415QuXgblw/Uza0qVKoHeKvDXtZTFfaDZMOqaW4c6ZmEkpkCcs7TWMYnlsr/iTn3U/umgN4SbcD7n7poZjPLUXN8XA3lSsgamSAAQKsvPyyB1Zf3arF6HmcRBx1ZpPaYYwrD9ODf7g0rmeBnRfcfWtv7RcftnMPsWEPIU62EFaUmSmEAQeo9lc/wAHuBmKBrIPrSXqdGJBuN/BqFYg243bNInO0hefTiopIjrq9imNc5YsW/NQGnVdPrOVR1EaHpf6aBez5STfpzbCT5aj4xWg5ZtMl5sNLbRlSSUkmTOgOgMxEVz4nFVjLDrcHJ6JTvsRcm+ULNu+H3WypCG+byhIJzBKUzG24Jntrao9pOEL99jXtYQTXI37lDaSY5xOYjURrxjX1qp+UWONsnw/81e7GwW62bOo2F3hlzia1ZGk2ptiCHEhpIdCkmRtrlnUUm7HCfyi4lRa+i8ynIQ6vKHJE6hUzE8a5cb22O7Ch3KpC5tuCFj/ABVrH6XvF/4Ok8rcNw9DYXZuDNngpS8pYy9LWCokbDzre8rLi1esHJcaWptsqRDiSQsIIToDJ3OlcFs7hszk5yY4mRQ60u1lxIKjBO01mxYpdelaGwtcMzsuO50/VraSQUA6OFQkmZ0y1sl+yzN7txbK7249FmubqvCMyPpASkxmRGhjaeuJPnTM4P8Afo79QfWs5SvYGHDCcVcv3Ogu+yRz7JtleK0+gNDsewW6Z5i0uILZUebIcKwJjMJIkcNO2saS79i7jucUK9W65lUXHucI1BzlR+O1FNiYqgo9L/LFcpSCEFBUM0DpR4HrrUWN083b2C0sDm0uqLCgU5lOSZC9Z696yJbJyqCkSACApUa9fbREYlchCGkvN822SW0yOiTqSDEzTNk00lub3knfufRRGGpuGypSi4sozFRMqmdeNYzG30Ku1Hmw0nMJbGyACAQI4R1V4w+7ABdbUOKSqP4UNvic5mNQdjI3FYEpWqCVw61DwSTq+ebiYLYLmvfqjfXU0+4vC400kj820pAPWMxWP3j5UFSrRPjVqzIWgnMUqAV0dIKY0O3X6iimRnbTNJiGHFpKJVm51CXRAiM3DvEfGq2FOZYVmyFKyoKOwM1NjGJnm2CtCkhLKUJMaKAKjm7tY06qo4GB0ZBUA9mIIkxmmIqsXoJJW7+A4jlm4PzrzLnYW0rn4VUfxC3cVmXblOYkEoKk7gTCdoiNIrpL3Kix91xhQ6kqYj1Fc+x9AcuFKZbysleYDKElIygGBsJINLFvwWmoraVjbJ63aWAjn0qSnJIOaQCelw7urSrr+IIeTkXeEgfZWl1Hnkcj4VS5I2gbW2q5K0DIsKKFkLkklMEd9aC/vrM7O3R+8WVD/WhRps3sGlXqAYwi3/WWp71uz+7Sr1y4tp0iO1DM/BEUqNincaVeTSJrkPWM5y45VIsGM5AU4rRCes8SewTXzdiN8pxSlLOpJUT2netn7UcaRc3boCpDMNo6oE5yD1lU+QrnbuorDpUiI6JCuOb0A+dafA3SphRPWPQ1kwwVKCRuSAJ2k6VrsJb5tktkgq4xtxponn8Z6aMjfH6xf3jU+Cn64dx9Kr3v5xX3jU+DD64dx9KVF5f9X0EuTyiHlkGDB8+FXXwS8FHco/7lUOwRBLygDGh1q8UKDwClSMmnXGY7/GmpbnJPd69ht3ZqcRlbTJCp4Dx1qinAn/1Z8x86kxJwhsanVZ/GhguVfpHzoSo6OGeJl6aLq8FfH90r4fOoThT/AOqVUZu1cFHzrz6W5+mfOl0Lvm+wTwqycQVlaVAZeIqphxlaO+p8KfWoOZlEgJ0FVsLP1iO+i60JRcuu/B5iCTzq99+2o1N9pohcYs8FqSlcAEgCKiVjdwPtDyraDweIorT8lXMQN5q5Zrltw9Qioxj7/WPKp04gt1lzORpGwjjWSFxZzy01pp3G4iDKdCegPUVPiTB5zRJ2Tw/ZFNvMQcQrKhRACQeG9WMQvXW1hKXFe6D5ii9jmV0iza2pyAyO4pFRLRBMcAfWnsXq1JGZ5U+HyqF54wZM6DXxNFVROV2OSiUz1E+pFOsdFjj0Z7TFNYc6I7SfWasYeAFa75dPjNEnLRNM0+KKK7a3lSSOaISBuAFq97XfWhdm8pCVZIkuRvETGtJgy3tAyCD11HanRX3vwFXjsjnc7TfwatvA3l6/lG2n/H6mhWJ4BeJVlDodGnSajKdO0zptWdU44P7keC1VJaPlQ+0khQSQSDuJ6qRNMq5KtEEMI5OXj7vNqQ4kmYKyUJ031gxpWxwj2futpPP2jT5Mai5UOGsCBuda57Z4q6ZhatP0ZJ8hV1HKNaTGe4SRwj+NFpeToUqXpN4vkE3P/wDOeHYLpEeE0qw/9MHuFw//AJf/ANUqSvcpm9v5/g6tgfLlT7/NKZCBqSrPIEDqio/aJy2RbMFDKgXnAQI+wnivv6qD4TgD6FlXNH3SPeTx8a5Zy8bebul86lST2zEdhO47qVpUejNxzdOwIvHpntqiV0xTk8amtLB1382hR7Y0HjS0ByGsH6xH3k+orVoT0ifvfhQi25OuJeQlwgGUqgdp/hRtCdFHvHpTRVHmcZNNqjEX5+sX941Pgh+uHcfSrGOYUpEOSFJXrp9k9RqDAh9cO4+lK1TpnU3eF9BHk/8A2hXcqiT/AOdR9w/vGhvJ7+0K7lUQkc8kHjp8dKZbHJP1v4IFobUnK4lwwomEgzueyohZ2/6p/wDnwq2u7eAlTwSJIAI6jFMN85/zI/y/xoaGTktv3IPoTH6m4/nwpfRGv1D/AMflUpvXP+Z/0/xqJd2r/mD/AJT861IOefn8skaaSErCGnQSkjUE+GgqnYYc4haVKQqAdYBJGnGrYviUpTzpTlnUazPZXouT/wAw54JrUGM5K/cov4c8XFENLgk8DTVYW9+qX5USDs/37p8B8qTbgIJ557QxwGtCkVXEYiVf7Bowh+D9Uvyqzb4W6GVpLasyiIEdRE9lTlY/WPeY+VNKx+k7/mo0hZ4s56MmeswVSphxRIj3ssx2VNc2+YybZRMATnjbxoch7KrMM50iFGez0pwcSfsr/wA5rEqYQTZkCPox8VpmqeItlKFEpy7CJnrqG4fSn+7V/wDIqq7rggZSQTuNTHmaxlHVMu2p6LfefQ1ZY1cR3H0qFuFBvKNdSocARIJ8ZqS1V9Y3/PA0LJ4kWldbhu2P1I+7TMNBIXAnpfgKdaH6odx/CobZ1SErKN8w9BXVF0kcaVpoIG3JnonyoYxbLlfQV7yeB6u6p/ym/wDpDyV8qb+V3temmeOh+VLpY0MNqynhNu82oqShaSCSDlO86cKuPMvLUVLQtSjuSDNeDGHSfzidOw/KnflV39YnyPyoaHS87I/oLn6tXkaVL8pO/pp8j8q9oXE3KmfRReT1D8azPLaw+kNJSlptRCpgqSDEHr4VplW5MyR5U1FmY1CSe6udN3qey0qOQr5MZFD+qtz2KbNXG8HeAGViRvo436VtMS5MuqzqafyKMkdDNw93U6CfWuGPcvL5sqRzhBBIMgGDOtUWJKybhF6MP31sUXiQUlJCUEpJBO54jQ0PKPq1feP4VNhd4t5TbrhzLU3JPXCyKY2mWVH9r8BSSk+Ykbk4T4HFxGupSVfBmbp1S0FBTCQ4gA9ckiqOENQ8SBpCgPA1rcWtEi0ZWDJLjcjq1NC8KR9Uvsec9Kfc528sK9gdyd/tC/uqq/ddF1lX7QPko0NwJkLfWDI0UdDVu7t1IWyCsqBgieAzHSgtiM0s1+xabb525AUJCnduEE11p7kVaJnKw3oAYI1J1Ok9gPlXLcCTN60P/VHrXbcaSopBTmEEGUjMRBB92QSCJGnXVcJWjQ9IDRybtMucMI391SUyd+rYaHXsqyzhNiUz9HSOvo7Hv2rx5oK+0shWY5QObgKTlSASZTlTt2mapOKCgUqHRmTmWkAgFBGp1UISAdddZqtIOagmmyshMMo0/ZHhUrttb824UspBSgqnKO2KHpKYJVotcZhziYUcmWZynUDXQcKkxm/ZbtH0pWM6m1aBKhJKTG4/ZPlWdUHNZxhY3NRW56PeakcOlRM7CuSzn7E0U0pp9eGsCxmWvIr2aaVUAle6NRK4eNOcMmo527qxSOxew5XSH3T61IwTzjX89dRYf74+6fWrlrGZue2O+go62VxsfPhxw69Kf5C9koc3HHXymo7MdFfePQUy20ccSNgnTxqWwQTmAE6j0rrhsjzZRqyP8sJGzTvwqFN02vPlQpKuiTm76KfQV7htRHWEmPSh5w9znFw0vVI+yf0u6p6mjleyBVsrKt05Z97TgdalGIK4Mt/6vnVy3wa4K3PqVwZg5Y3p4wC44tEd5SPxo06OyTWmhQ+nL/VM/wCU/OvKJf0duP0U/wDyI/3UqFSEzrwfTNeKFOIpVE9YgWlXDL8awPKH2UW108p4ktqXqoIJCSeJjrNdEpUbBRxLFsFTaXbbCdUoaQBpEjPx7e2qdwn+q+Cf+6tF7QVRiSf+mj/7BQK7P9WPcn1VVFsebi3ckV+UHJ0tYWxclzNzi2jlyxEkneTPlWXwj807/wBZXoa6JyvcnALMRqVtAdpBV8q53hso55ChBLpUB2GliXxNI/QM5N/2lX3VVbxZyXmewJ/eNVOT39qV3Kr2/YCH0azJSrzNDsJJdX0Wm7gtvZxuCezgR4b0XXyqdJmE6GRudfPsFAHz01d9JJrKTWxF7B1XKi4P2kjuSOO/XUKcfuAIDpA6gEgfAUKpTWzMUJrxl87vL86gdvnFCC4sg8CoxVOa9mhbMNuFaGvGzt3VHcHSnDegNWhPmpqjUZNeFVEWh81G4qnutkCSDHdVZSqAyRGs0qaqvQKxQu4eJWB+yama99vuqHDvzg1HumjttYtfQ27jUuBzmyJ0yxKSB1zuaNgStv4EwiFrM6lJHlB/H4V7buKAUUb9GPKordR51YJmEH4n5VLabGN5TV47Uc0nTssoxG5TspJ8xTk8q7hKspnQToo7VSfxVgEy7PcDQ65xK3JKklUxHS+Qqd13Gipt6xNF/S1S+itJURuCAdqeMdbV7zQP+D5RWOsn+mpSTBy/GKlTcvHd1VFYjo6HgI1X5QtuKPiv/dSrHqCv01+ZpVuawclH1gHTx0qFRlXvkRwG3jQ1vEgACogx1bfOq4x5vMQIBHWKjmR6yiG8smQT5mKkZczaayN5EVm/6QgkBtKjEgrA0BmPnUD/ACicRoopg6Ak7Ht0rX7AozHtDbJvgvKQkNoBPUSvT0rOvOfUEdg/eX/CieO4q+LwkJDgyAOJGpyzoQOJFBnGSGM/BRI7iFHT41SLdHk466mwrywcB5PW2pzJWkiOEKWDrQbk8WjhDyltpU+h/Il46rIOUxO8ASK8dYubiwDKG1FEyFFaQnQnhvUeG2PMWLzSldIkLy8M0pGh6hFLUjqzRcPoymDpi5B6wr8alvk5rierL5CKlw60UhxKykFIzbnr22M1YxO5CXiAhGw4E6nfWZorYhmTf0C3z01d9JLlWbi+ZlWYNz2IMg9+f8KbbKZVokLV3qA9BQEcaQ1oyQJ3p7yMo94HsB2qS4a5tObmR4rk+U17YXfOmMraDwBbknu66NG5cnrRTLnd509CFn3Uk9wJ/CiN2p4aNKJPY2E/xqO2D+vPByOsE6eArUMsJlU4e6fsK8YHqaebFQJzFCe9afwmlc4Q46sltQyCNlEnxmn2eBuIJIIUToRE/EzrWozgluyEstj3nkeAUflUanGButSu5MetFmOTbSpU4FJ12JHnpUOIW7LKYSoKH6Jyq+O/xrByw8gx3EmvdyLPCSv5aU/nUKEAISe3MfM0VD1qQMiSdNggqM+FQv2aTJFu6NNCoZRPCBWA1HsDWrdagooTOX3iEiAPX4V40wHCUp4cSfwq7asvoMhaGxtCljbjpUT4RJK3kieCAfWtQSulvI4QTtNXbK7PNJbnQqBjX/xVVtlM9EKUO3t41M2wRwiNAPwpWPFNt0i7avEvrkQMsVesEE6DX3aqs2+VQVI1SdOIOlX7a3VllCgDA/GqxnUbZCeC3PLHwgdecklqjM8w0BOgSSdevr8TV9GFMhGVbySOtDKUk/4jrVkPvp4oV4wa8NzxXbzwJAB+IrJw7FJSx1pJaexXZs7QK6KHVn70b9wq80hsaJtUiBMrJPxJqFu4twdJQePb2QqYq+06gkFKoI8fxoPN2SMnh/3Sf7DhbOcGGI+6g0qmCyNEqRHDQfKvK1z8fhFMvD/q/J0RTqCCFN5U7Spesdwqui7tE7xsdxJPXodSNqCi6QUyoHXWZg+p13oMi7Ektt7K3UoqPGlcztUTTO3DRKEoSsRJgGe7jXrWQpWFBQ6UjONB3EdtZw3JCZmE6zCtzPmP4Vftb5JIQklSssyrXo8R2D1oZvIaIrlTKHg6knnAkJMrkR4ifjQrlGnMgrSeioylIjL+147GrtrfwtbDkynpJ/abP+0yPKhvKh5CkwnTs4T11SumzzuIa1VE2FrixTCjmBIPZ0jQ9xvO0oE+PGs8OUHNI5rNAkqiJMmoHOVJCSnMqNyAkCs5oWOZrRFxu0LZH1iinqOxk6R3UPxlGZ1REjUiQCdtRNRNYzzhyiR3mJq6wgFznC6lKftpI1M+9x6qTRhSaeugKGFpmVkjXWpl4Kts5knTvgxVu5tGEqIcuFSkkQBV+wtbd1SUozuSDuSNDOvbqKDpDXJ7fsV7TE2AjIW05gdVKg/Hed6s3OI2xGUpB7gSagatcpUE2gzAxJMiYnQ8dB8ajYurlYUUs5YMbAa8dT/OorZkDlz7WXbHECAQ006rjJHhuamVd3J2ZCR+2qPSh1om8WVBSViQQNYAPCdNdYpieTF2v3lR16k6UXJGWFIul90DpPMN93SPrUTt02kAru1kncJ0GlPtuRMklayqOA0+NWrbk5alIKiNNNT5UnMRVcNJgJy+thr9a5x1WY37KhTfp95u1BGwJTmrasYYyApKG0kJjWN51jXfrpoWoHKGgk9o6teGlLzCi4YzTC71Y6CMgPUAKkfwW8cPTcIA0HHSteAuMwUkabAHfr3qVpoDfpKiSRoP4GleIyseHSMa3yKVut0906nrAolbclUNyUNFxQ64OvCtOi3CtSNeHcKSWokjj/Mb0MzHWHFGVctXgAlTLbZ01iFRwoimzBy9GOBjQbR86JvsxuBI46GPjTZG0R6Vmx0qAeKsBITEjereGoJbGUAq/nfsrzlDsgREEzpFWsKV9QkIzByTMTsdqrXQcf8A6H8DspIAhM9QOvpwr0iBod+BEiiFlh7rkBIJOsDiB16iiFvyQdVAJQnb7Umdzp8d6RRb2Olyozv0MK94A/EVWcwlrfKU9WUxW0f5MpYEuLUtJIBCYQJO2sk/CjKcMs2gklCQSQJUSdfSqRw5E5OL3Ry78lDg66OzQ0q68lDZ1yta67J/3Uqpkn5JZcP9Jgbi3WDAk5jtwE8DwFQ27ayOkEiNCEjUeW5769ccCtFqV3JJCSOrrmmtPZSQJGug1PjJrnbO2iyqzABIQO9WsVRsGlJWpSc2sBQCRE8AO2rQu3U/aEdShIBnenMvKWQBsVa9RPXM0t6moZjiM+Vbcc40Z4Zj+kkjqIoBiJW7ISkAfZJOp6x1TWrusiVS4JjU5YBnyk1A03bqEFtJzK0+92+R1p4ycdCGLgLEOeOcknVrOYBBn3uPcRPxrxrkQ8smVp00G/Dw0rqKLloAygFQ00y6Dr6xT13aVShE6RoBG464+FK5PcaOE6qzn9j7OXJCg+3IPHUba7DX4UQV7OErWTzoUInRQAAG423861OcQQEnht8PxqNm1mQSQB4EdevlQ5g6wVdgZPIC30U8pS1SJTnkER2AfyKJNYXatpIQkJk8NDG3XV7mgY1VqIGp34bbd9Vi1A0A31nj51niDLDQ4usgBIScsztJ1/nrpi2mzwgcAdB5ddMfTp0Y7gZ8eymhszmJns1pG7GypEzzCR1cNBwPzp5yawCNNSfUdtV3kK3kAaaHU+lTAHUGNKCDRGpxI4GOr8apFIjpJBgj7M9m0f8AiiJVG4B37tq9txqI6tQfjH88aIKKAZ3kbbRuNerhU6GFSAkGD2/z3+NEBaKkFUJBkiTuOsiobpBSQTEJ21HHqiZ7q1MFkIRPh2EeFeJABOv87901bQ4mEhS9CCYjcjq10MTvQ59Y0007NQaLQS0GBqZBOwnXffUR2VSLGQy4+rUzAAg+Y2qC5eIMAGe3f+eyqbqiUmVQoQCkyFTJ1jqH4isgMOKu7eJ51YUYAGUAdusmrK7FKwC24lcjogqAKuvjNZiwZlSRCck9KZgDieyeyrzbIDgWFQEnMJ6QMbD14VRV3QrQPxezegFSDAJEwSBw1MbVreRrNuhtOd8ZxJyyUjWNNdzUTWLqzmSUhUwkHMNdyDuOuKy2PWryFqdTEKUSUgEDXiNPgarCUUjkxcKebPE6wphIlWdSU9hlJHhxqob8NwQ4nWNCeHA9msVzLBMauEq6JUkDcz0R3iYNGrTla2s/WNNrIMkgBJnrjY+Ip7Tl0sVY1R61RonW+eXmcUtGWDkTEKHvDozvPlAqW9uUkkIHTcCSJSToPeChEAjqqja4vbrBAUG82vSHX70HYedWi2EoJ51Ck9GCSQqeEKBknhrTpNPUZThLVMKC5ZOqlAHaCOrT9KlQRVm2okloKJJ1UHAo68dI8q8prZqRmmvtfzwok22Mo0G/VXtKuGW52LY8cELMdvrUTaAJgAf+BSpUoSnhCiXFyZgmJ1qK7H16fGlSrMMQy0gdLQb/AICnWaRJ0HGvKVKMWXxqe4elRL3HfSpUGYkuhAWeIn8KFX3D+eFKlWZluNsz0D30R+YpUqC3AxND6w96qQSJVpxpUqcxHYiVKnXpfhV67QPq9BSpUDdiS1Pud/40/FfeV95XqaVKrdifcH2Y6Cvu/jVRoaudgkdhmvKVTY4Mf1UJ176ar3v8QpUqyAy2/wDKp7Aap7x60qVMgMuXiBzqNB7o4d9XeU2qATvlGvGvaVFdxXuZTGejamNJnbSsLEERp3UqVLhbsTiPQg7hqj1mjmGrOdIkwTrSpV3w2PCfrOg2ThDadTt10qVKsdp//9k=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http://2.bp.blogspot.com/-Cj_gzfktK9Q/TWMvLIOgoUI/AAAAAAAAAYY/5VonrpQ7ETc/s1600/FelineParty%2B3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8" y="2210956"/>
            <a:ext cx="6527464" cy="366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05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Restraint </a:t>
            </a:r>
          </a:p>
          <a:p>
            <a:pPr lvl="1"/>
            <a:r>
              <a:rPr lang="en-US" sz="4400" dirty="0"/>
              <a:t>H</a:t>
            </a:r>
            <a:r>
              <a:rPr lang="en-US" sz="4400" dirty="0" smtClean="0"/>
              <a:t>old </a:t>
            </a:r>
            <a:r>
              <a:rPr lang="en-US" sz="4400" dirty="0"/>
              <a:t>back, check, or suppress an action and keep something under </a:t>
            </a:r>
            <a:r>
              <a:rPr lang="en-US" sz="4400" dirty="0" smtClean="0"/>
              <a:t>control using </a:t>
            </a:r>
            <a:r>
              <a:rPr lang="en-US" sz="4400" dirty="0"/>
              <a:t>safety and some means of physical, chemical, or psychological </a:t>
            </a:r>
            <a:r>
              <a:rPr lang="en-US" sz="4400" dirty="0" smtClean="0"/>
              <a:t>action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831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Used </a:t>
            </a:r>
            <a:r>
              <a:rPr lang="en-US" sz="3600" dirty="0"/>
              <a:t>by veterinary staff to allow an animal to be controlled for </a:t>
            </a:r>
            <a:r>
              <a:rPr lang="en-US" sz="3600" dirty="0" smtClean="0"/>
              <a:t>procedures</a:t>
            </a:r>
          </a:p>
          <a:p>
            <a:pPr lvl="1"/>
            <a:r>
              <a:rPr lang="en-US" sz="3600" dirty="0" smtClean="0"/>
              <a:t>Safety of animal </a:t>
            </a:r>
            <a:r>
              <a:rPr lang="en-US" sz="3600" dirty="0"/>
              <a:t>and of the </a:t>
            </a:r>
            <a:r>
              <a:rPr lang="en-US" sz="3600" dirty="0" smtClean="0"/>
              <a:t>people</a:t>
            </a:r>
            <a:endParaRPr lang="en-US" sz="3600" dirty="0"/>
          </a:p>
          <a:p>
            <a:r>
              <a:rPr lang="en-US" sz="3600" dirty="0" smtClean="0">
                <a:solidFill>
                  <a:srgbClr val="FF0000"/>
                </a:solidFill>
              </a:rPr>
              <a:t>Sedative/Tranquilizer </a:t>
            </a:r>
          </a:p>
          <a:p>
            <a:pPr lvl="1"/>
            <a:r>
              <a:rPr lang="en-US" sz="3600" dirty="0" smtClean="0"/>
              <a:t>medication </a:t>
            </a:r>
            <a:r>
              <a:rPr lang="en-US" sz="3600" dirty="0"/>
              <a:t>given to an animal to keep it calm during </a:t>
            </a:r>
            <a:r>
              <a:rPr lang="en-US" sz="3600" dirty="0" smtClean="0"/>
              <a:t>certain stressful </a:t>
            </a:r>
            <a:r>
              <a:rPr lang="en-US" sz="3600" dirty="0"/>
              <a:t>procedures or circumstances</a:t>
            </a:r>
          </a:p>
        </p:txBody>
      </p:sp>
    </p:spTree>
    <p:extLst>
      <p:ext uri="{BB962C8B-B14F-4D97-AF65-F5344CB8AC3E}">
        <p14:creationId xmlns:p14="http://schemas.microsoft.com/office/powerpoint/2010/main" val="6179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Those </a:t>
            </a:r>
            <a:r>
              <a:rPr lang="en-US" sz="3200" dirty="0"/>
              <a:t>not accustomed to humans will become easily </a:t>
            </a:r>
            <a:r>
              <a:rPr lang="en-US" sz="3200" dirty="0">
                <a:solidFill>
                  <a:srgbClr val="FF0000"/>
                </a:solidFill>
              </a:rPr>
              <a:t>stressed</a:t>
            </a:r>
            <a:r>
              <a:rPr lang="en-US" sz="3200" dirty="0"/>
              <a:t> when removed </a:t>
            </a:r>
            <a:r>
              <a:rPr lang="en-US" sz="3200" dirty="0" smtClean="0"/>
              <a:t>from territory</a:t>
            </a:r>
            <a:endParaRPr lang="en-US" sz="3200" dirty="0"/>
          </a:p>
          <a:p>
            <a:r>
              <a:rPr lang="en-US" sz="3200" dirty="0" smtClean="0">
                <a:solidFill>
                  <a:srgbClr val="FF0000"/>
                </a:solidFill>
              </a:rPr>
              <a:t>Young</a:t>
            </a:r>
            <a:r>
              <a:rPr lang="en-US" sz="3200" dirty="0" smtClean="0"/>
              <a:t> animals</a:t>
            </a:r>
          </a:p>
          <a:p>
            <a:pPr lvl="1"/>
            <a:r>
              <a:rPr lang="en-US" sz="3200" dirty="0" smtClean="0"/>
              <a:t>handle </a:t>
            </a:r>
            <a:r>
              <a:rPr lang="en-US" sz="3200" dirty="0"/>
              <a:t>with care; small and brittle bones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Older</a:t>
            </a:r>
            <a:r>
              <a:rPr lang="en-US" sz="3200" dirty="0" smtClean="0"/>
              <a:t> animals</a:t>
            </a:r>
          </a:p>
          <a:p>
            <a:pPr lvl="1"/>
            <a:r>
              <a:rPr lang="en-US" sz="3200" dirty="0" smtClean="0"/>
              <a:t>handle </a:t>
            </a:r>
            <a:r>
              <a:rPr lang="en-US" sz="3200" dirty="0"/>
              <a:t>with care; may be arthritic and </a:t>
            </a:r>
            <a:r>
              <a:rPr lang="en-US" sz="3200" dirty="0" smtClean="0"/>
              <a:t>painful</a:t>
            </a:r>
            <a:endParaRPr lang="en-US" sz="3200" dirty="0"/>
          </a:p>
        </p:txBody>
      </p:sp>
      <p:pic>
        <p:nvPicPr>
          <p:cNvPr id="1026" name="Picture 2" descr="https://encrypted-tbn2.gstatic.com/images?q=tbn:ANd9GcRaczYKp156NTEMNbUy6gQ3WXkn5w1e7KRDR1f3k82Fpr5Van3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97" y="4399878"/>
            <a:ext cx="3004416" cy="22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34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Animal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Safety </a:t>
            </a:r>
            <a:r>
              <a:rPr lang="en-US" sz="3600" dirty="0"/>
              <a:t>of animal and staff must be considered every time restraint is necessary</a:t>
            </a:r>
          </a:p>
          <a:p>
            <a:r>
              <a:rPr lang="en-US" sz="3600" dirty="0" smtClean="0"/>
              <a:t>Never </a:t>
            </a:r>
            <a:r>
              <a:rPr lang="en-US" sz="3600" dirty="0"/>
              <a:t>allow non-veterinary staff or animal owner to restrain any </a:t>
            </a:r>
            <a:r>
              <a:rPr lang="en-US" sz="3600" dirty="0" smtClean="0"/>
              <a:t>animal</a:t>
            </a:r>
          </a:p>
          <a:p>
            <a:pPr lvl="1"/>
            <a:r>
              <a:rPr lang="en-US" sz="3600" dirty="0" smtClean="0"/>
              <a:t>Potential legal issue</a:t>
            </a:r>
            <a:endParaRPr lang="en-US" sz="3600" dirty="0"/>
          </a:p>
        </p:txBody>
      </p:sp>
      <p:pic>
        <p:nvPicPr>
          <p:cNvPr id="2050" name="Picture 2" descr="http://www.ahwla.org.uk/site/tutorials/BVA/BVA08-Rabbit/BVA08-images/Rab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597" y="4012695"/>
            <a:ext cx="3809814" cy="284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Restraint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41" y="2084832"/>
            <a:ext cx="9720073" cy="4023360"/>
          </a:xfrm>
        </p:spPr>
        <p:txBody>
          <a:bodyPr>
            <a:noAutofit/>
          </a:bodyPr>
          <a:lstStyle/>
          <a:p>
            <a:r>
              <a:rPr lang="en-US" sz="3200" dirty="0" smtClean="0"/>
              <a:t>Muzzles</a:t>
            </a:r>
            <a:r>
              <a:rPr lang="en-US" sz="3200" dirty="0"/>
              <a:t>, anti-kick bars, hobbles, or stanchions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Muzzles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commonly </a:t>
            </a:r>
            <a:r>
              <a:rPr lang="en-US" sz="3200" dirty="0"/>
              <a:t>for </a:t>
            </a:r>
            <a:r>
              <a:rPr lang="en-US" sz="3200" dirty="0">
                <a:solidFill>
                  <a:srgbClr val="FF0000"/>
                </a:solidFill>
              </a:rPr>
              <a:t>dogs, cats, and horses</a:t>
            </a:r>
          </a:p>
          <a:p>
            <a:pPr lvl="1"/>
            <a:r>
              <a:rPr lang="en-US" sz="3200" dirty="0" smtClean="0"/>
              <a:t>made </a:t>
            </a:r>
            <a:r>
              <a:rPr lang="en-US" sz="3200" dirty="0"/>
              <a:t>of nylon, leather, wire, or basket materials</a:t>
            </a:r>
          </a:p>
          <a:p>
            <a:pPr lvl="1"/>
            <a:r>
              <a:rPr lang="en-US" sz="3200" dirty="0" smtClean="0"/>
              <a:t>can </a:t>
            </a:r>
            <a:r>
              <a:rPr lang="en-US" sz="3200" dirty="0"/>
              <a:t>be made with gauze, tape, or leashes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Towels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 smtClean="0"/>
              <a:t>used </a:t>
            </a:r>
            <a:r>
              <a:rPr lang="en-US" sz="3200" dirty="0"/>
              <a:t>to restrain </a:t>
            </a:r>
            <a:r>
              <a:rPr lang="en-US" sz="3200" dirty="0">
                <a:solidFill>
                  <a:srgbClr val="FF0000"/>
                </a:solidFill>
              </a:rPr>
              <a:t>small</a:t>
            </a:r>
            <a:r>
              <a:rPr lang="en-US" sz="3200" dirty="0"/>
              <a:t> animals</a:t>
            </a:r>
          </a:p>
          <a:p>
            <a:pPr lvl="1"/>
            <a:r>
              <a:rPr lang="en-US" sz="3200" dirty="0" smtClean="0"/>
              <a:t>used </a:t>
            </a:r>
            <a:r>
              <a:rPr lang="en-US" sz="3200" dirty="0"/>
              <a:t>to wrap and </a:t>
            </a:r>
            <a:r>
              <a:rPr lang="en-US" sz="3200" dirty="0" smtClean="0"/>
              <a:t>contain</a:t>
            </a:r>
            <a:endParaRPr lang="en-US" sz="3200" dirty="0"/>
          </a:p>
        </p:txBody>
      </p:sp>
      <p:pic>
        <p:nvPicPr>
          <p:cNvPr id="3074" name="Picture 2" descr="https://encrypted-tbn2.gstatic.com/images?q=tbn:ANd9GcQMW1jCaoSBWJUr3MN-msvvE3oSijwMcpgsL3-EWyiGTxoEO_YLx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766" y="161365"/>
            <a:ext cx="2002141" cy="200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SFrYkzRWpw4PIRRRX0kpX0h8kLCdDzovVhKU7fn5qX6AFA0vTt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85" y="3582297"/>
            <a:ext cx="2621858" cy="262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1.gstatic.com/images?q=tbn:ANd9GcShYTCw7oWfT_mnjQ6Rsvuhtd9RDox6WiZQ9BrnbafnXlCIAIx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264" y="710005"/>
            <a:ext cx="2323940" cy="2323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951</Words>
  <Application>Microsoft Office PowerPoint</Application>
  <PresentationFormat>Widescreen</PresentationFormat>
  <Paragraphs>149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Tw Cen MT</vt:lpstr>
      <vt:lpstr>Tw Cen MT Condensed</vt:lpstr>
      <vt:lpstr>Wingdings 3</vt:lpstr>
      <vt:lpstr>Integral</vt:lpstr>
      <vt:lpstr>Veterinary Assisting Unit C</vt:lpstr>
      <vt:lpstr>Essential Standard 5.00</vt:lpstr>
      <vt:lpstr>Objective 5.01</vt:lpstr>
      <vt:lpstr>Essential Questions</vt:lpstr>
      <vt:lpstr>Restraint Considerations</vt:lpstr>
      <vt:lpstr>Restraint Considerations</vt:lpstr>
      <vt:lpstr>Animal Safety</vt:lpstr>
      <vt:lpstr>Animal Safety</vt:lpstr>
      <vt:lpstr>Restraint Equipment</vt:lpstr>
      <vt:lpstr>Restraint Equipment</vt:lpstr>
      <vt:lpstr>Anti-kick bars</vt:lpstr>
      <vt:lpstr>Hobbles</vt:lpstr>
      <vt:lpstr>Chain Twitch</vt:lpstr>
      <vt:lpstr>Stanchion</vt:lpstr>
      <vt:lpstr>Nose tongs</vt:lpstr>
      <vt:lpstr>Muzzles</vt:lpstr>
      <vt:lpstr>Squeeze cages</vt:lpstr>
      <vt:lpstr>Planning the Restraint Procedure</vt:lpstr>
      <vt:lpstr>Restraint Knots</vt:lpstr>
      <vt:lpstr>Restraint Knots</vt:lpstr>
      <vt:lpstr>Square Knot</vt:lpstr>
      <vt:lpstr>Restraint Knots</vt:lpstr>
      <vt:lpstr>Reefer’s Knot</vt:lpstr>
      <vt:lpstr>Restraint Knots</vt:lpstr>
      <vt:lpstr>Hitches</vt:lpstr>
      <vt:lpstr>Restraint Positions</vt:lpstr>
      <vt:lpstr>Restraint Positions</vt:lpstr>
      <vt:lpstr>Restraint Positions</vt:lpstr>
      <vt:lpstr>Restraint Positions</vt:lpstr>
      <vt:lpstr>Restraint Positions</vt:lpstr>
      <vt:lpstr>Restraint Positions</vt:lpstr>
      <vt:lpstr>Blood collection</vt:lpstr>
      <vt:lpstr>Blood collection</vt:lpstr>
      <vt:lpstr>Blood collection</vt:lpstr>
      <vt:lpstr>Small Animal Restraint</vt:lpstr>
      <vt:lpstr>Cats</vt:lpstr>
      <vt:lpstr>Cats</vt:lpstr>
      <vt:lpstr>Dogs</vt:lpstr>
      <vt:lpstr>Large Animal Restraint</vt:lpstr>
      <vt:lpstr>Large Animal Restraint</vt:lpstr>
      <vt:lpstr>Large Animal Restraint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Assisting Unit C</dc:title>
  <dc:creator>jkinney</dc:creator>
  <cp:lastModifiedBy>Kelly Durdock</cp:lastModifiedBy>
  <cp:revision>7</cp:revision>
  <dcterms:created xsi:type="dcterms:W3CDTF">2015-01-22T14:44:46Z</dcterms:created>
  <dcterms:modified xsi:type="dcterms:W3CDTF">2016-10-21T15:08:05Z</dcterms:modified>
</cp:coreProperties>
</file>