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58" r:id="rId3"/>
    <p:sldId id="259" r:id="rId4"/>
    <p:sldId id="274" r:id="rId5"/>
    <p:sldId id="275" r:id="rId6"/>
    <p:sldId id="261" r:id="rId7"/>
    <p:sldId id="27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1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34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21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8359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67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7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9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8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3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7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4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9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3A6E-B047-4730-8588-D64AED4BCD9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13AF44-0E3A-48FD-8ACE-F918CAB1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3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5.02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Evaluate proper safety protocol in a clinical </a:t>
            </a:r>
            <a:r>
              <a:rPr lang="en-US" sz="3600" dirty="0" smtClean="0"/>
              <a:t>setting.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67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32" y="1930400"/>
            <a:ext cx="10403042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Temperature</a:t>
            </a:r>
          </a:p>
          <a:p>
            <a:pPr lvl="1"/>
            <a:r>
              <a:rPr lang="en-US" sz="2400" dirty="0" smtClean="0"/>
              <a:t>shows </a:t>
            </a:r>
            <a:r>
              <a:rPr lang="en-US" sz="2400" dirty="0"/>
              <a:t>sign of infection or other problems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Hypothermia</a:t>
            </a:r>
          </a:p>
          <a:p>
            <a:pPr lvl="3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below</a:t>
            </a:r>
            <a:r>
              <a:rPr lang="en-US" sz="2400" dirty="0" smtClean="0"/>
              <a:t> </a:t>
            </a:r>
            <a:r>
              <a:rPr lang="en-US" sz="2400" dirty="0"/>
              <a:t>normal body temperature</a:t>
            </a:r>
          </a:p>
          <a:p>
            <a:pPr lvl="2"/>
            <a:r>
              <a:rPr lang="en-US" sz="2400" dirty="0" smtClean="0"/>
              <a:t>Hyperthermia</a:t>
            </a:r>
          </a:p>
          <a:p>
            <a:pPr lvl="3"/>
            <a:r>
              <a:rPr lang="en-US" sz="2400" dirty="0" smtClean="0">
                <a:solidFill>
                  <a:srgbClr val="C00000"/>
                </a:solidFill>
              </a:rPr>
              <a:t>above</a:t>
            </a:r>
            <a:r>
              <a:rPr lang="en-US" sz="2400" dirty="0" smtClean="0"/>
              <a:t> </a:t>
            </a:r>
            <a:r>
              <a:rPr lang="en-US" sz="2400" dirty="0"/>
              <a:t>normal temperature and causes body to </a:t>
            </a:r>
            <a:r>
              <a:rPr lang="en-US" sz="2400" dirty="0" smtClean="0"/>
              <a:t>have fever </a:t>
            </a:r>
            <a:r>
              <a:rPr lang="en-US" sz="2400" dirty="0"/>
              <a:t>(can be sign of infection, stroke, or toxicity)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Heat stroke</a:t>
            </a:r>
          </a:p>
          <a:p>
            <a:pPr lvl="3"/>
            <a:r>
              <a:rPr lang="en-US" sz="2400" dirty="0" smtClean="0"/>
              <a:t>considered </a:t>
            </a:r>
            <a:r>
              <a:rPr lang="en-US" sz="2400" dirty="0"/>
              <a:t>when body temperatures exceed 105 </a:t>
            </a:r>
            <a:r>
              <a:rPr lang="en-US" sz="2400" dirty="0" smtClean="0"/>
              <a:t>degrees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0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Pulse</a:t>
            </a:r>
          </a:p>
          <a:p>
            <a:pPr lvl="1"/>
            <a:r>
              <a:rPr lang="en-US" sz="2800" dirty="0" smtClean="0"/>
              <a:t>number </a:t>
            </a:r>
            <a:r>
              <a:rPr lang="en-US" sz="2800" dirty="0"/>
              <a:t>of times the heart beats per minute</a:t>
            </a:r>
          </a:p>
          <a:p>
            <a:pPr lvl="2"/>
            <a:r>
              <a:rPr lang="en-US" sz="2800" dirty="0" smtClean="0"/>
              <a:t>Taken </a:t>
            </a:r>
            <a:r>
              <a:rPr lang="en-US" sz="2800" dirty="0"/>
              <a:t>by locating an artery</a:t>
            </a:r>
          </a:p>
          <a:p>
            <a:pPr lvl="2"/>
            <a:r>
              <a:rPr lang="en-US" sz="2800" dirty="0" smtClean="0"/>
              <a:t>Heart </a:t>
            </a:r>
            <a:r>
              <a:rPr lang="en-US" sz="2800" dirty="0"/>
              <a:t>rate is the number of times the heart relaxes and contracts in </a:t>
            </a:r>
            <a:r>
              <a:rPr lang="en-US" sz="2800" dirty="0" smtClean="0"/>
              <a:t>a minute </a:t>
            </a:r>
            <a:r>
              <a:rPr lang="en-US" sz="2800" dirty="0"/>
              <a:t>taken with a </a:t>
            </a:r>
            <a:r>
              <a:rPr lang="en-US" sz="2800" dirty="0" smtClean="0"/>
              <a:t>stethoscope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Respiratory </a:t>
            </a:r>
            <a:r>
              <a:rPr lang="en-US" sz="2800" dirty="0" smtClean="0">
                <a:solidFill>
                  <a:srgbClr val="FF0000"/>
                </a:solidFill>
              </a:rPr>
              <a:t>rate</a:t>
            </a:r>
          </a:p>
          <a:p>
            <a:pPr lvl="1"/>
            <a:r>
              <a:rPr lang="en-US" sz="2800" dirty="0" smtClean="0"/>
              <a:t>how </a:t>
            </a:r>
            <a:r>
              <a:rPr lang="en-US" sz="2800" dirty="0"/>
              <a:t>many breaths in a minute</a:t>
            </a:r>
          </a:p>
        </p:txBody>
      </p:sp>
    </p:spTree>
    <p:extLst>
      <p:ext uri="{BB962C8B-B14F-4D97-AF65-F5344CB8AC3E}">
        <p14:creationId xmlns:p14="http://schemas.microsoft.com/office/powerpoint/2010/main" val="18690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46713"/>
              </p:ext>
            </p:extLst>
          </p:nvPr>
        </p:nvGraphicFramePr>
        <p:xfrm>
          <a:off x="420445" y="107576"/>
          <a:ext cx="8458200" cy="675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9285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Normal Core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Body Temperature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(F)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Normal Heart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Normal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Respiratory Rates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101-102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70-180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16-20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101-102.5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170-240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20-30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Rabbit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102-104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130-325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32-60</a:t>
                      </a:r>
                      <a:endParaRPr lang="en-US" dirty="0"/>
                    </a:p>
                  </a:txBody>
                  <a:tcPr/>
                </a:tc>
              </a:tr>
              <a:tr h="560074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Guinea Pig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240-350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40-150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Horse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99-100.5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35-45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8-16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101-101.5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10-30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Sheep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102-102.5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12-20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Goat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103-103.5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12-20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Pig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102-102.5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8-15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Chicken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105-106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200-400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15-30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Hamster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101-102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250-500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35-135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4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Blood </a:t>
            </a:r>
            <a:r>
              <a:rPr lang="en-US" sz="2800" dirty="0" smtClean="0">
                <a:solidFill>
                  <a:srgbClr val="FF0000"/>
                </a:solidFill>
              </a:rPr>
              <a:t>pressure</a:t>
            </a:r>
          </a:p>
          <a:p>
            <a:pPr lvl="1"/>
            <a:r>
              <a:rPr lang="en-US" sz="2800" dirty="0" smtClean="0"/>
              <a:t>tension </a:t>
            </a:r>
            <a:r>
              <a:rPr lang="en-US" sz="2800" dirty="0"/>
              <a:t>exerted by blood on the arterial walls and is </a:t>
            </a:r>
            <a:r>
              <a:rPr lang="en-US" sz="2800" dirty="0" smtClean="0"/>
              <a:t>measured by </a:t>
            </a:r>
            <a:r>
              <a:rPr lang="en-US" sz="2800" dirty="0"/>
              <a:t>a sphygmomanometer (blood pressure cuff)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Systolic</a:t>
            </a:r>
          </a:p>
          <a:p>
            <a:pPr lvl="3"/>
            <a:r>
              <a:rPr lang="en-US" sz="2800" dirty="0" smtClean="0"/>
              <a:t>ventricles </a:t>
            </a:r>
            <a:r>
              <a:rPr lang="en-US" sz="2800" dirty="0"/>
              <a:t>contract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Diastolic</a:t>
            </a:r>
          </a:p>
          <a:p>
            <a:pPr lvl="3"/>
            <a:r>
              <a:rPr lang="en-US" sz="2800" dirty="0" smtClean="0"/>
              <a:t>ventricles </a:t>
            </a:r>
            <a:r>
              <a:rPr lang="en-US" sz="2800" dirty="0"/>
              <a:t>relax</a:t>
            </a:r>
          </a:p>
        </p:txBody>
      </p:sp>
    </p:spTree>
    <p:extLst>
      <p:ext uri="{BB962C8B-B14F-4D97-AF65-F5344CB8AC3E}">
        <p14:creationId xmlns:p14="http://schemas.microsoft.com/office/powerpoint/2010/main" val="11765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Mucous </a:t>
            </a:r>
            <a:r>
              <a:rPr lang="en-US" sz="3200" dirty="0" smtClean="0"/>
              <a:t>membranes</a:t>
            </a:r>
          </a:p>
          <a:p>
            <a:pPr lvl="1"/>
            <a:r>
              <a:rPr lang="en-US" sz="3200" dirty="0" smtClean="0"/>
              <a:t>color </a:t>
            </a:r>
            <a:r>
              <a:rPr lang="en-US" sz="3200" dirty="0"/>
              <a:t>of animal’s gums</a:t>
            </a:r>
          </a:p>
          <a:p>
            <a:r>
              <a:rPr lang="en-US" sz="3200" dirty="0" smtClean="0"/>
              <a:t>Capillary </a:t>
            </a:r>
            <a:r>
              <a:rPr lang="en-US" sz="3200" dirty="0"/>
              <a:t>Refill </a:t>
            </a:r>
            <a:r>
              <a:rPr lang="en-US" sz="3200" dirty="0" smtClean="0"/>
              <a:t>time</a:t>
            </a:r>
          </a:p>
          <a:p>
            <a:pPr lvl="1"/>
            <a:r>
              <a:rPr lang="en-US" sz="3200" dirty="0" smtClean="0"/>
              <a:t>place </a:t>
            </a:r>
            <a:r>
              <a:rPr lang="en-US" sz="3200" dirty="0"/>
              <a:t>a finger on gums with a small amount of </a:t>
            </a:r>
            <a:r>
              <a:rPr lang="en-US" sz="3200" dirty="0" smtClean="0"/>
              <a:t>pressure allowing </a:t>
            </a:r>
            <a:r>
              <a:rPr lang="en-US" sz="3200" dirty="0"/>
              <a:t>area to turn </a:t>
            </a:r>
            <a:r>
              <a:rPr lang="en-US" sz="3200" dirty="0" smtClean="0"/>
              <a:t>white</a:t>
            </a:r>
          </a:p>
          <a:p>
            <a:pPr lvl="2"/>
            <a:r>
              <a:rPr lang="en-US" sz="3200" dirty="0" smtClean="0"/>
              <a:t>normal </a:t>
            </a:r>
            <a:r>
              <a:rPr lang="en-US" sz="3200" dirty="0"/>
              <a:t>1-2 </a:t>
            </a:r>
            <a:r>
              <a:rPr lang="en-US" sz="3200" dirty="0" smtClean="0"/>
              <a:t>minutes</a:t>
            </a:r>
            <a:endParaRPr lang="en-US" sz="3200" dirty="0"/>
          </a:p>
        </p:txBody>
      </p:sp>
      <p:sp>
        <p:nvSpPr>
          <p:cNvPr id="4" name="AutoShape 2" descr="data:image/jpeg;base64,/9j/4AAQSkZJRgABAQAAAQABAAD/2wCEAAkGBxQTEhMUExQUFRQXFxcXGBcYGBgZFRQWFxYXFxcUFRQYHCggGBolHBQYITEhJSkrLi4uFx8zODMsNygtLiwBCgoKDg0OGxAQGiwmICQsLCwsLCwsLCwsLCwsLCwsLCwsLCwsLCwsLCwsLCwsLCwsLCwsLCwsLCwsLCwsLCwsLP/AABEIALQA8AMBIgACEQEDEQH/xAAcAAACAgMBAQAAAAAAAAAAAAAEBQMGAAIHAQj/xAA7EAABAwIEBAQFAgUEAQUAAAABAAIRAyEEBRIxQVFhcQYigZETMqGx8MHRFEJS4fEHFSNikjNTcqKy/8QAGQEAAwEBAQAAAAAAAAAAAAAAAgMEAQAF/8QAJBEAAgICAgEEAwEAAAAAAAAAAAECEQMhEjFBBCIyURNhgRT/2gAMAwEAAhEDEQA/AKb/ALWz5T8xvx/AVI7K2giAJ4j+5C9p5lbzmfpdeY3Htc3yg6uUmfVeZ7j0NAWJw/l/p7ix6SEpdSjb62iyKx2MPynfeeqW1MWR1PPp+FOxxkJm4nmIZBhwghe0MeaVRtRm4M9xxCFLzvz2W1DDlxgftJ6KlR+xF70dnyLMW1qbXDYiU2DFynwhmxoENfZrjbp/ZdPwOJDgCkVxdMsg+SsKpozBtg7C+37qMNESo21y13YBEkrDey45bgxGo3PVMmjkqtgczNrptRxJPFUk88Um+xk5wC0p1ZKhJBWM3XC1jVE9SnKxrluvHNlY0L5eGcv/ANSssFLECsJDK7YcB/7jNj3LT9FU6OLAIuCHWJ43/m910z/UVoqYJ94fTIeDH9Jgx6ErlFegCyTEcQOvI8D+6mnTbRRG0kPMuz19B7IJ0kgnl5bHsTIPoV0vJc6ZVEtPSONhdcPoVDpvdwvJ2IPCPRNcHj3UXy02Mn0MEz7JFuA1NPs7tSrA7Sfzmq/4nwdxVA6O/QoHw7n7q0hrflMXO1p/VWR7viMLXAeYEfsnOayR4sXLFxdopaxeubBI5LxeewDAF7C9CkY1ajDehTRzGLWjTU4anxMZ5pWrgpYWpCajD5xpZlpER+5WlTMHmQFZHZIyeAHXdePy+mwg2PdcsuPwij8Uvsq/8FUeJNhzUf8AC2tdWR9E1HaWCx35BbnLvhNIMOJk7Wtz57olmfQLwortDCE7z+cluSI02AG3OUdVHldwAv39PVDtDdnnfjxvF1TEU0kTYLBEgm8aoj04H1T/AMO58aVU0am1g0n/APJUGSgtEN2JPvJ9rQq1nz7nmXbrZxUlQxNwVo7rleIDgvcZSh3dc28B+KjIpVT5h8rv6h16hdU+KKrJG4Uu06Y5ST2gfCOTzDVUgppnhKsJ8J2M7H1N6IbUCVsqIim9MsBwsasdK3QdGrCmZWErbJJ434Bc9w4fQqNPFrgfUQvnrCT8MtJnYW5QV9CeIMSKeHqPOwaT7An9F81YJ5EXvA9RyI/VJmthY/iMqAn5g42kdttuMx9EUyIEWMNA6E7k9DEILD1b3JBbwG0E7ImjWDjIEkDTHPiEiURiYwyHMDRqNcT5dQkbWPA9ZC6/gccKgD2mQbiFxd7/ACgjYg+pi3qL+6tfgnOxTa+g512gaevZJ3B76HRkq2PsZ87u5USzVKxTPZKzZoRuHpoeixMqLE2CMN2NW4C9aFtCcYzQhakKQrUo0YcUxFYzaT+cSh6eA+I/YnmBuB2VmqZaxoENMblF5fgdILpLe1zfhPBSxlukXN6AKGBFIQAQNiJv6ylmasG9Ml0EA8JBH6QrHi2tYA5x8siAd3He5Vfx5bJ3lx/y23eFQkkxTehB8SC90CN45iI25fZL61K4MH9I5/nJMauH0kggFukbHebx0QA4xYQCOnZVwESHWHr6GWmYiOE3+t1Uc3qTUVlqlujVOwv3VQqv1PJ5lM8hZdQX7DcqwbqlRobYk2PLquuZJmBbYzpk6Sd9Oohurrb6KleEcv8AKXn0TDPccYAaNMAC26VkSkUYMVQtnRjVB8wPdEUai594f8Rus2pvz4OH6FW/CZgw/wCUhNxdBK0WOhXRLcSkrcSyLGVt/Eg7GO26cshzkOTjQOK2/i+PAKvuxlOmL3cq34n8ZtpNMm52aNyglkfRm2v0Ef6neKYw/wAIHzVPLA3A/md7WXNMFVixBLTHcckrx2YPxFQ1Hm5+g5BMKYAF3D1FkxRaW+yVzTeugnFVvJ5eHv2ClpVHDSTpDrEdh14FLBT1O42OwN/RF4XoNUbNnzG+7eqFxOT2PKBLg7jfVI4EAiQOzkPXBaWPBh4tbeRe/Q/ot8FU1eUAiJPWDdaOqiXcQdv+sH+6TODasdF0M8FndYMc/UIvvsE4o55V0tcQ2HGyqmFpz8RhPkfII4A8Ststx7qX/BXEcGP4EcUUMMGraFS7o6DlniBp+ZsdQZVkwuIa8S0yuf5bhCQOIhu3DcfomIrmj0I/QfvKJ4ElaALyvUuyjMhWb1TGUhquzjxalbLRxRowodSXHSI0j3KMpUtIJ1W2A4X+YnmVph6LZ4Sb9gOJK1xQiBMyfsPvZS441sqbBs3YSZ0ggC3Y2P6KsYrRraNJ0+ZluBi89dlZDihokieB62sPqEiqAubViCR/ytPCbSPZPj3oFifFURpMgh03nlab9D90pq0y1xEcITvG1rEmAb6v+pd04t4pOXEkSBI2O4PZWQQmVNkOcuLKLRxefoEqy+jJHJOfEzNVGi8Dy6nfWP1CV4M6WymdGzac19Fuy7F6WQNllWp8Q3SrDVfKOy8djtIPNKouU/bZNjcUKYdEXshcqzXEgyzzMkDzbXMWKfeGvCYqvY/GFzKZIins5zTu5xPyN+pTh+Dbh21aNEMxFJ5Pw3gO1UnT8txuRwHdFwVbJ7lKWtC1/iF9MltRkFpLSWnU0kbgO4rx/jBoB8rzCPzDANq0AxjQGUGOc6pEirUJGprY4bXPJVx+UvDWu0+V8gen+QlPFEYpTZFj/F9R9mN09Tc+ir1bU8lzyXHmU6rZUWkjkYtt6KFmEkwijxj0gJ4sklcmLsKIO8BNHtEW3/OCkwmVOc4AHSJAkgwJMSfv6KOs3QS11rm4433H5xTLsneNwIfjwbb81rTrXLpvwjj6Lys4cOvBRA9u3bqupAWOaOMsJG0cdpPHmp2kG1xPD34+qQU6vmGwGxJ4o4Cbtny7xwvuluNDFOyw4IDnfmeY2RmNwba1AtduBLTtB5hKMHUc7a54dgjaeZOcZMEfUwiSo17F2R+JqtEmi+QRZvfgU3zHOSxlSq4kgbdXOPBK/EeUmqBUZ87RPcbwqriswfXDGGzW7DmTxPVFVim6OoeAc6LyTfcLqUrm2QZY2k1ga0CzZjcyJk9d10duw7KbMqYR6So3FY4rSUCMKJVbYATJueYjdROxGq5NxNuFwYPp+qidVghsmwJM7za3ufolOKxl9O0mJ5h0iI5RCUikNq4gmBO5JEcIImf/ADCV4nEFoc5vyOJETYSJt6rdziym7zajqAB9Zgd/0SbFENBbJDdTm944+hTYbdAyN8c4mC+5iDHDp+oS2piY8vEC3Xopq+ILWEu8rgSDxExCR4vE6iDx+/BWxJ5MslD/AJ6Bp3mbT15dlXXtLSGuEEbhM/D2aaHCRq9bA803x+V/Fi976HjZ0bgon0MilkVLsR4arwCf5PkFT4YxTgPhippaDfURM+ghA4PKHNdDo2m3FXduILKNPDvI00y6AP8AtG/OI+qWUxi0lYQ13xNLnSS5xLz3I8rRz39wrBWy2tV0EtYwhmlg2JmwJH/UX9VXMFm+hwFHebG0T3KPqZyaZ1GoC8GwEuJPfZag5RNMbldQMFJpLaUDyG8G0nVuZiYQ9HKg2PuV7jPElStApsDSIbJvtuYR+HwhdGoyfzgsqxkIutgWLwDHUw0ik3Ru6fM4uPHnACEyrJqbK1F9SHU5DyBBJaL6SOBsrthfCzS0OJHOOETBukWa5W1hEEXE24TtPWEbganF+1MQ4rCtpC2yqWa0NUkD1VwxdJ0aTdADLxFrjigpgThooVYRPPYoRxVoz/KtN2jZVl7Z6QiR5uSHFmpqe6kZUkcQZHrzJUJAFiLrB0BlbQFjbD19QIJAuOne6ZUXCw1A79IPdV/D6ptebfv90UK0AkABA0GmXLLcW3huNv3lH0PDOGcfihul0yRwmd1VMkfN9j3ttYwrpltYkQsthIsGBpBzmMaIa078T1J9FZ3OSLw8wEueNh5R343TklTZZXI48cV5K8WIUccpxGPh0A97TEnnwlLK7XDUYuZA5gRaOSK/hiHHSRG7uMd+vJEGsHQN9IIPfm48gAkopoXkB1NvAgzyEgDT9kHWd8znX1scWg/ylxMkf+IROOqw3gXFxd0AAgQOAuPZLsS2SwNnaw47kyeXBUYlexcxVm9ck6f6Z1dZP9kKyiD8ztIiQTf07oj4MG9ybj9yoKstkW+/qrESs0OIAIDdhzF95v1V08P4z4zGtNi0Eg8oPAKibp14dxugmY/x0RoKDpnRW4eGn4mkkfzdIH7pZmeBdULSw+Ucvr9kwybHsr03tN5ub7Tt+qf5VlDGt0tOxMoXD6PQhmUlUisYWk2i0GsRvsd4UtSux8uYQRt1H4E3znCFgJFMPqCwJu1vMlv83TkktHCVXkPcWhsXe7yU9W2idieyxRCc6ZHgsVD787K5ZZXAIKo+Le1rwBp1TwdqB6A8TKdZfjhG61Kh8Gp9F/qY1+mQYjaP7fZVfMsTBMiYUtHNxGnh+boDGu1SQd1rZqxOPgUnGee/twRQxYAOm2oQeRCDGWvqvDKYJcT+EoujlFRlT4LxpcdpNj2KBWBOULqxHjS7UQ7Y7Ko5xgtDpGx+66NnmA+E7SYdaZGxEwYVYzbBh9OW3b9QV20xOTGskdFNiVs0FbVGkHqvajoF90R5jVGUiW7dlJw/OVl62D6k+wC8bESSdyIieyE4bZUCIHEx9VdsI46dLfmNurRfzR6Kn5Y57iA1kSLH+YHa44BdD8J5UA4k3i597NHT9kuTrbDRasrofDpNb0n3RBWEryVG3YRixYvJRI45Vh2xcEcwCYAnla5UOJBa2A6XO/laLAcTI3K8pk2AIbbkJ9zstH1AJF55giDz7pKKgT4TtJDiGSAb7kdUGawm21xa8id4RWKc7TLiPff85pdXpOMbRt0gi6qghUgXHYkmQ1trb7npHJBfBcBBENG52TOg25N45naOQWj8MP5oi8AbHvCoixEoid7AD+X7rakybyEZiqcg+3bZCAEbD+yYLGeQZsaVS+23YLouWZz5C5jpLiQeQ5FciLiCbpxl2ZFrYtcT7D7okMjNo7Jhc2DoDomPQ9VW/FmHFnBxAudPCeg4JTTzmSGu8rrxNpjaepUdTN/iWcZkDuOixoshljJCXFAubYwQbd038EYp3xqVKsJY52kO6nYO6Ephgcs1tJcG3I0jiIvPa6HxeFNEtdbSHtcABF2HUDKGa9rMTalcWdmw/h+m5vyj2SzNfCVppmDy4FXHCjyhe4hwDSTsAkxxatMVH1eWMtMqfgfKTTc97t/lHpui/GeUGs2npA1g27cQmuWPAaPr34/dS1HaqjQOEk/b9U1XxAlkbyc2ctz/ACSu0hzpMCB/SAOCr1GidREQDw4Aru9fDNLSCuXY7Bg4hzaYmCh3ez0PT51kVNVRzbxblfw3BwECb+uxVfbc2A/yupeNsqc2idY3EDuua5fRjWDuCB2kH9kSeiX1UFyUl5NqDXOg8AQewJAP2RNDBOfqkxF4P6fnFF4KjptuYB6WJj7pk2sALC08tgZ/f6JcpPwIUPsMynBvBIABhwHIkc10PJaYY0zuTf02VfyHCkAE8h69fqrA2mppSlJBNJDQFepax5CmbiuaUYFleLRtUFbSjizDlBeIgixMkiPtCyrtA03+g6qdtO0bdroZ+FLh19b9ylJlQtxcAy0dJI4jjKBe4CTF9r8P2CONPSZAnfrB7cUDWmYO0yWzElVQkJkjwkxeLcf2M2WtOsHHzTtHbshcUSHCABv1C3pOgi30unIW2EOZYjgAZ6GASlLqJaZ378eqaVKlndduXVB4hptxJO/Lb90cQJC6m0E+Yho3Psn3g0tOKpgu0O82kECCS2NInjZJzSh+02/TdRtaRpvB4cwQYmekJgA7x2DrNllbW7EB2ojcjUAA4uNz8pUuLymvSaHnSRY6QbgWEouvj6bnsc6tBZNNx/mc1riab+sAwe0ounm/xnNaabiBph8iRB5kfKZRIJBmV5kWwx8ht/Ta/wBE9x2G/iGRqJBc0RyHy6vYrKWFpOY0adzpHGes8E+y3LQ0CWiA9kHlfbqsku0WRmmv2dJpNhoHIKv+O82/h8MSLue4MaO9yfYFPw8BszwXJfGubjFYiB/6dKQ3qf5nfSENaolgrkSZdnFVjQQ5ojcDcnm4c1d/CGNNVtZ74kVPhiDYhgBkd9X0XNsNh5J0tItud+5RuGxBpMfFTTJlwG07T9Au4lOSpHQPEOcAMdSp1WU6jgQHm4Z102n3Vc8KU20wfiVKb36iNYtrHBxB2J5KqDM6Oo6iXW53n9UcM3wlxBuB6Eb+63in2K4uKpDDx/jqTn0qWoaWgvd62aPoSuMDECpWqltml8j/AOMwPp910jMDh3zp3O3cxB7Kt5nllNvnYRvAHO+yFpIF3SRDhacaST07zZPMjyzU8SDpuByjeFtk2Q6w1zrCJHQz/ZWzB0QALDn9FLKdhE9KkAAOSIBUYWwKWYbyvCFqXId1aegWGEpfyU+E1Om8AC6S4rO6TGkAy5VbEeIapJAMApn4/Jxv8OTz7m09Oayo20SOW/0Q7KkXJt2+ykbWHI32tdSFQHXo2lsDnHHsUsrNaYIP9vRWP+GBbyt790txGVaYIHl/OKbGVdgtWVurRM8h+XKib7cE5xWF0kwOF+Psl1WkR/dUxdiZRIm8byBut4k8OX7KMPI6iF614kXPSEewSY02ubbg32iYHtCFq0tT4IMzLY3ncj2j2UtCoIInp3WlZocDcgt4j86x6JqYDQvpUw2o6duB3CPqZlUaIa6AJsLC4iO0BBVKBm225WtYOvPCPVEAWDC59WDNLSdIv639rK9+GPF/xA6m8EggTeIjiPVcxyyoCWtN7wGx5i5xAgXv6oijjnsfAs4SLbNkxB57I7DjOjsePzl72lnxRpi8b3kR9FX8vwgA1CzjtN7DeR1VToZsWw6JPP8AqB4R6b9URhPEkPDgIBEEcJ5+izQxOiwa3Oe8ueQehgbwB9Cg8W0Ajyg2APTn7oLMs5a67RpdxPPl+qWtzImRx79V1o1sfVGtcWCBIE899x3FvdC168eR0AAm36D6JFWxb5sZtuOcWhRNqucbm/5dY5C7Q4p4kB1pDeW9h1RmAoCq8SJbMniO6T0JJAHOD17+yv8A4WystGrgRty7eyTN6OuxphcLpYGiPTZFBqJFKFnw1PxNsHheKZ4Q73oWqCB8wqw3uq14gzXQAwGJTnMny1VfO8J8QBw3G6yDXLZjPMhyx1U/EJhs8eK38S5eGOBGxUmCrFoa0bI3O6DqukARG5KrvWzEVJj3GPL6ngiqVUtGwH3QlTEFQNqElecVIf0MU8DYT3RmHxLiLtjqk1N2kBTtzGBCFGsMxIabX7cikeMwm0EcU5ewVWWN0ppEu8p+YHkmQbQLVil2HILuUD2UDGCQQD2Tp+DqTEEyeW6nw2RPJBJDfr9E55kvIv8AG30V59OfltGygqamkyN+Kv1Hw9TAuSUFi8A0ANItzmSsXqUnRrwuikMeW35gytRUPHciI5q9jw9Se0biAluL8KmxY6TyIVEfURYl4mVX4kFrhZwO/M80RhXy9znXgEmeMC33R2L8O1mydFhefdRf7bVaJcwgSL94/dMWSL8gcWA0a7iW6nW3PYcEPTeSbzCKdS/6H24KSjRk2aeqK0ZRD/FODQJMEhxvuRb9/dTU8QQ4VBBLXB0HZwBFo9I9UTh8qc9riGuIbvA5/L9k7yPwk+q2SNMdN+KF5IoJQbED6ji/kLH1E3/+ya4LCOe5trG/bt7q40fDFNoAI225jp1U3+yaTLfzskSzvwNji+wbJsqawmYdJkdN9lb8vttZVl1NzCrHljpASFJt7GOKob6VHUsiWtshMWqHpEyAK9VDVHLeooXKcYA4pKKxgynddiVYqigcXdnEFFzSQdijsXWL9ikkkGFPScZ3T4ydGFdq0bkLzDUrpjom6iHlKlsrDBh5CXYqiBaRKPOKgFUPH1apqEkOF+RTcWLkJyT4lryvMC12kozMyGuFQR1VFbjXeq2rY9793J/+ZgLNR0ejjQ9gI6H2R9F0wqLk+PsFZ8BiLCPZRZIOLplsZKStFgIslmatkdkyoPkIbEUtwgZxFk1SRCkx+Gc27UFgqZY7orFSq6hESqErQl9iSjmBFimVGqxwi0cjcLXF5W13RCty0t2cuVo7QdWwrCPlby2WuXYSkDAaL723/IQ72vA5qHC4gteJC4yi44LAMYDpaLmTbc817UgbKTAvkAobMFppnww5e6YCAwlYymrfMFpgA8Nci8HShROw0bJhl9O61bZj6GFNlkNiaSZtp2UdWiqnEkT2VmvSQr2KxVsJOwQdXLwPmPskOD8DLEFcGEFRoOdMqyOawbNnuoXYk8AAu4/ZxV8Xlj5kNJ9EKctrapDHK2PruKHrVXxZM4pnbKRSbcJjTwjOIlerFLBbRRkDMM/SRDW+yf0tLhdjPZYsV8EqJpCzOPD2HqN81Js8wIKpL/DVAPIh0d/7LFiCPyAkEvySkxpLQRbmh8tqFYsSPVLZT6TyWvL3mFNVCxYokVlQzDHvbUIBsjPC+bVH1tLjZYsXowS4fwjbfL+l9qiyCc1YsSRgDjnadl5gzr+YBeLF3k4tOAs2yHzErFi5nI1wdEQmNMLFizwaiVjUwwTBKxYixfIDJ8RjC0q2CxYqyVATnEqF9MLFiE0Fq0QhnUQvViGjSP4IWCgFixbFG2f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s://encrypted-tbn2.gstatic.com/images?q=tbn:ANd9GcQcPy0YhMn-nWlayhFOb8OwYre6dVhkgu0G0627ah2uVqCxvwi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38" y="1383652"/>
            <a:ext cx="3667424" cy="261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9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Weight</a:t>
            </a:r>
            <a:r>
              <a:rPr lang="en-US" sz="3600" dirty="0" smtClean="0"/>
              <a:t> assessment</a:t>
            </a:r>
          </a:p>
          <a:p>
            <a:pPr lvl="1"/>
            <a:r>
              <a:rPr lang="en-US" sz="3600" dirty="0" smtClean="0"/>
              <a:t>animals </a:t>
            </a:r>
            <a:r>
              <a:rPr lang="en-US" sz="3600" dirty="0"/>
              <a:t>are evaluated to check for obesity or thin </a:t>
            </a:r>
            <a:r>
              <a:rPr lang="en-US" sz="3600" dirty="0" smtClean="0"/>
              <a:t>body conditions</a:t>
            </a:r>
            <a:endParaRPr lang="en-US" sz="3600" dirty="0"/>
          </a:p>
          <a:p>
            <a:pPr lvl="2"/>
            <a:r>
              <a:rPr lang="en-US" sz="3600" dirty="0" smtClean="0"/>
              <a:t>use </a:t>
            </a:r>
            <a:r>
              <a:rPr lang="en-US" sz="3600" dirty="0"/>
              <a:t>a size appropriate scale or weight tape</a:t>
            </a:r>
          </a:p>
        </p:txBody>
      </p:sp>
      <p:pic>
        <p:nvPicPr>
          <p:cNvPr id="4098" name="Picture 2" descr="https://fbcdn-sphotos-e-a.akamaihd.net/hphotos-ak-xaf1/v/t1.0-9/10845916_902911969719857_6073338199525458645_n.jpg?oh=d1b5388dff0cecb714db82141a757303&amp;oe=5560FAFD&amp;__gda__=1432273228_c05cae82150ae54ba2423d8a472a1d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974" y="4034118"/>
            <a:ext cx="3770026" cy="282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8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Auscultation</a:t>
            </a:r>
          </a:p>
          <a:p>
            <a:pPr lvl="1"/>
            <a:r>
              <a:rPr lang="en-US" sz="2400" dirty="0" smtClean="0"/>
              <a:t>Stethoscope </a:t>
            </a:r>
            <a:r>
              <a:rPr lang="en-US" sz="2400" dirty="0"/>
              <a:t>is used to listen to the chest area</a:t>
            </a:r>
          </a:p>
          <a:p>
            <a:pPr lvl="2"/>
            <a:r>
              <a:rPr lang="en-US" sz="2400" dirty="0" smtClean="0"/>
              <a:t>Heart </a:t>
            </a:r>
            <a:r>
              <a:rPr lang="en-US" sz="2400" dirty="0"/>
              <a:t>area can be located by taking the front leg and pulling </a:t>
            </a:r>
            <a:r>
              <a:rPr lang="en-US" sz="2400" dirty="0" smtClean="0"/>
              <a:t>it back </a:t>
            </a:r>
            <a:r>
              <a:rPr lang="en-US" sz="2400" dirty="0"/>
              <a:t>to the chest or thorax area and where the elbow hits </a:t>
            </a:r>
            <a:r>
              <a:rPr lang="en-US" sz="2400" dirty="0" smtClean="0"/>
              <a:t>the chest </a:t>
            </a:r>
          </a:p>
          <a:p>
            <a:pPr lvl="2"/>
            <a:r>
              <a:rPr lang="en-US" sz="2400" dirty="0" err="1" smtClean="0">
                <a:solidFill>
                  <a:srgbClr val="FF0000"/>
                </a:solidFill>
              </a:rPr>
              <a:t>Bradycardia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3"/>
            <a:r>
              <a:rPr lang="en-US" sz="2400" dirty="0" smtClean="0"/>
              <a:t>slow </a:t>
            </a:r>
            <a:r>
              <a:rPr lang="en-US" sz="2400" dirty="0"/>
              <a:t>heart rate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Tachycardia</a:t>
            </a:r>
          </a:p>
          <a:p>
            <a:pPr lvl="3"/>
            <a:r>
              <a:rPr lang="en-US" sz="2400" dirty="0" smtClean="0"/>
              <a:t>fast </a:t>
            </a:r>
            <a:r>
              <a:rPr lang="en-US" sz="2400" dirty="0"/>
              <a:t>heart rate</a:t>
            </a:r>
          </a:p>
        </p:txBody>
      </p:sp>
      <p:pic>
        <p:nvPicPr>
          <p:cNvPr id="5122" name="Picture 2" descr="https://encrypted-tbn2.gstatic.com/images?q=tbn:ANd9GcSRv1t9b0MzGls7d3G5rimBB6vj6APKE5jbn3t-D8DcLFanxzfI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332" y="4000560"/>
            <a:ext cx="3631117" cy="270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9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Eye </a:t>
            </a:r>
            <a:r>
              <a:rPr lang="en-US" sz="2400" dirty="0" smtClean="0"/>
              <a:t>Exam</a:t>
            </a:r>
            <a:endParaRPr lang="en-US" sz="2400" dirty="0"/>
          </a:p>
          <a:p>
            <a:pPr lvl="1"/>
            <a:r>
              <a:rPr lang="en-US" sz="2400" dirty="0"/>
              <a:t>Normal eyes are clear and responsive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Jaundice</a:t>
            </a:r>
          </a:p>
          <a:p>
            <a:pPr lvl="3"/>
            <a:r>
              <a:rPr lang="en-US" sz="2400" dirty="0" smtClean="0"/>
              <a:t>yellowing </a:t>
            </a:r>
            <a:r>
              <a:rPr lang="en-US" sz="2400" dirty="0"/>
              <a:t>of the skin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PLR</a:t>
            </a:r>
            <a:r>
              <a:rPr lang="en-US" sz="2400" dirty="0" smtClean="0"/>
              <a:t>- </a:t>
            </a:r>
            <a:r>
              <a:rPr lang="en-US" sz="2400" dirty="0"/>
              <a:t>pupillary light </a:t>
            </a:r>
            <a:r>
              <a:rPr lang="en-US" sz="2400" dirty="0" smtClean="0"/>
              <a:t>response</a:t>
            </a:r>
          </a:p>
          <a:p>
            <a:pPr lvl="2"/>
            <a:r>
              <a:rPr lang="en-US" sz="2400" dirty="0" smtClean="0"/>
              <a:t>normal </a:t>
            </a:r>
          </a:p>
          <a:p>
            <a:pPr lvl="3"/>
            <a:r>
              <a:rPr lang="en-US" sz="2400" dirty="0" smtClean="0"/>
              <a:t>direct PLR</a:t>
            </a:r>
          </a:p>
          <a:p>
            <a:pPr lvl="2"/>
            <a:r>
              <a:rPr lang="en-US" sz="2400" dirty="0" smtClean="0"/>
              <a:t>abnormal</a:t>
            </a:r>
          </a:p>
          <a:p>
            <a:pPr lvl="3"/>
            <a:r>
              <a:rPr lang="en-US" sz="2400" dirty="0" smtClean="0"/>
              <a:t>indirect </a:t>
            </a:r>
            <a:r>
              <a:rPr lang="en-US" sz="2400" dirty="0"/>
              <a:t>PLR</a:t>
            </a:r>
          </a:p>
        </p:txBody>
      </p:sp>
      <p:sp>
        <p:nvSpPr>
          <p:cNvPr id="4" name="AutoShape 2" descr="data:image/jpeg;base64,/9j/4AAQSkZJRgABAQAAAQABAAD/2wCEAAkGBxQSEhUUExQVFBQXFBcUFRQUFRQUFRQWFBQWFxYUFBQYHCggGBolHBQUITEhJSkrLi4uFx8zODMsNygtLiwBCgoKDg0OGhAQGiwkHyQsLCwsLCwsLCwsLCwsLCwsLCwsLCwsLCwsLCwsLCwsLCwsLCwsLCwsLCwsLCwsLCwsLP/AABEIALcBFAMBIgACEQEDEQH/xAAcAAABBQEBAQAAAAAAAAAAAAAEAAIDBQYBBwj/xAA8EAABAwMCAwYDBgYBBAMAAAABAAIRAwQhEjEFQVEGEyJhcYGRocEUMkKx0fAHIzNScuFiFZLS8UOCov/EABkBAAMBAQEAAAAAAAAAAAAAAAECAwAEBf/EACMRAAICAwEBAAICAwAAAAAAAAABAhEDEiExQSJREzIEgbH/2gAMAwEAAhEDEQA/APKGPLidIz03VraWbyJDT56dj7ckPwsaHHU3OwKtWXxmWYPPofbkkZRdGM4VUB1CSPgfcIq4q1GFr2F4BGl0ZhzdiW9D9Ejfv3JmPiR0PVN+0und0Hp8/fPyU3Y3Cwpcfe3Dmh5BG3hJB5/EH4LQWN82oOjubTuF59xOpp8YPiaIEc5JP6FGWd2YaZiQ0nOfFmAfVb5YlHoYCe1ZKw48WNfq1P0Ogg/ejaR1V2zisgHSQSJDecefRA1MtQE4KtF+eg+O35IuxYHy45APz8kLDrwKATwFwJOcACTsMphR4Tl5VxjtZc988U6pazUdIDW4bONwjuC9t6rYFaKg2Mw13qDsm0YLPSAEkNYXzKzA9hkc+oPQjkUZREpQka4SjO5CiezMBGjDKLZKI0pBkBOonKVrpbH4ShmFG8IkoasnA2A3L1W3D0bcqvrBJIpEBrFA1ijqwQNVTKAr0LUCJeUNURQGCVGoaoi6gQdVOhGDVEM9EPUDgnRNkLgmwpSExyIowhJIpIgo0ppMGwJJ5lJlk1rdQz+/LZDXFpWDZDg8fNRWFW4OIH/2wkph4WD7UuPhn9Uz/pdQ8vXz6+hVg6pVoNaXUtZcQAGEzLtuS7Q49/ONJ1vUbUG7WjvCAG6jIGZjOy3fgaRnq9o557qI9R0UXEDEtiIlhH+IEfmF6Rw/sw+sRd09NWg5stLCDEYMgZERELI9puHFtXUMS5sf5Cf0+SRT6Fwor7OqKdUGfvMAJ5hzQJnzWhqUy4a2n7ogt+eMZVS/g7h3AGXPL3OO51GCceiuxRNJjg/k3Pn+yknJcaDFfCfh933hDGnxc2uHJaWhRDGho2H7JVV2ZsG06esCHPz6DkFdAJ7Ek/ggFU9qrnu7aoRuG/Nx0t+p9lcBY/t5cfyCP7q2n2pt/wDIlUxq2Tl4eeXP3vb9EI6ZwJRlz94en6JluM+6qwGk7K8d7txgkTEsds6PPrnBXqtD7y82/h25j7mo0taS1kZAO5BnP+JXpTBkKM/Rl4WGlRin4kWxuE1zMpgAd2CII25qFtRWlWnIWfr1tJIPIqc+dLYX8DzcwoX3EoH7UOqY65CCmVcQqsUI9iabpRvugUdkwatENalhAVaaPNWUNcQhQyZT1hlC1kdcBA1SgFglVyEqFE1kE8phWRvKhcpHqIpibGlRuUhUTkwo1JcXVgGspXGjcFzd/RRs4gxzoiD+E9fIg5QNO5LfxiOU5A9sq2tC2oId3Z9AR9IWoHhruw17Tq1RTqwHfgJ5EZBWlt+xdO3u3XradY1YPhpuDqZJGkloGTIxBxzjmvPRw84c05G0mfmN/dXPDe2t5bkMe4FuzdYkHpDv9rnnCSd9/wBFozTVf9Nb/CllRlG7FSm6jN3WqMpOiWMqHUBgkfBUn8ULamXUdIAqEkuA+WrzyVRcR7aVqVRx1huvDgyB7nmhP+o96/U52p25nPz6qLcqUmiukbdMpeLdpRbVWt7vvHsM5dpDZHWDlaaz4hSvKBOktdPia7fkcHmMhZO47OPrudWfUpAueXEPa4iBABbp5QNlrOBcPYym1rXa4eXufEBxIiAOQwPgqtRcVXpD8k+l5QbDRAgRspQEmhOATWTE1ec9r62qnS83VHf9zyV6QvKO0FWW0R0Z+ath+iTM7fuIIiNufoErfc+qfeslhPSOu5H+imWeSf3yVWA3HYWgxtwxzSdbw4PHLAOkhej6ViuzvC2U3sqMqteA5ojZ3jIb8tS3mhc+T0ZFlbiWhdqMTrEeFTvZhVXUKQmnKxXa+xIJc0kYW8a3CzPHCHSTtySZPCuH+x5XU4xUpmDOE49pCjON0GycLOVbYHZJFJlpWjRW/G5RjL6VjmVNO6uuHQ8eE5WcaMpF39rTH3SDfScFA8lYNhVaqhKpUTqqifVRoGwysUFUKmfUQ73IoDZG5McV0uUbimFOFNcugppRFOJJJIgDngEbE+8BS2nENGCB7anH84QxeSIUG23xQQWbSy4gyq0AHS8bYaJ8uadcyDJlvVoOPcHBHwWOovIMjfrzWks67a7O7q78nDBHuja+i6v4V3aV4cxpbpD2f2yA4eh2VdwW/qve1jW6nExPIDmSeUK1uezBP3aoAG5Lv1Vx2U4TRBLAe8cDl7SQB5eaEnFLoO2XP/TNYaNUaIEiROMzyVrZ23dtDWjHupaNENwBH75ophC5UkvB5SbIGkjkiGGVKxs7BWFpwSpUBgAeqZJvwUrgxeJcfBp1Xs1Ehj3MbMYa1xA+UL6Ab2VuCfvMaPUn5QvHP4s9nH2d4ZOplVoqtdESdnt9QRPo4KuJNN8FkYypUBBmdsevmn8Mf4vghwU+ydD/AFVxT0zs7fBxY38RezAY1ow9p3HovRxTcvKOxzgbmiznOv2a5s/mF6+14XNm9Q8QnhrYBCNc3CDsXeKFYkKmN3EWXpV39WGho3d8hzWT7R3kDSNgri8ucuf7N9FjOMVdUypTlZ24YUZ7iVWSq+hQkou5GU61ZlGLNkQ2twPvBhUtWi62cIOZyttQkIHjXD9YaQM6lRPpBrhJbXUtGoQSFyvSlS3FgdIPOFXVqjqe60oV4aGT4yGtSygqzUcLkOUFZiVDPpWPUTii6jUJUcmFIymuXXJpCIDgXF2FyEQHJSXCurAJwVx4SaukJR0dYFacOGVW01ZWJypzfCsF0I47w51RgcwxBGoeXJ3srLstXFDwD1kom1iIOxGUIbB9Oo1xHhP3XbzB29VCMrTix5wSe37NxQ8eefkjaNMDkqbh1cAiTHJWj60GEqlSISj0tKT42RttxJzDgoJtA6QeqItKbJ8Zwm/laF0Lmhx8fib7j9Fif430qdexp1R9+lWG4yG1AWuHxDPgt3acOoHIId5avoEu03DBXs7iiGAl9F7WNgff0nRHmHaT7LpxSm+2ickj5IfQCht2+JuI8Q/NFcQsKjHHUx7SCQQWuEEEggyMQQR7Ie2tajnN0McSSNMNME+uyuKen9gLLVcMgZAJJ6CP10r1G3toQvYHhhp2VHW1gqlk1C3Tkkk5cN4EK87rK5Mj2kUjwFpthwXeN3EN0Dd2/k3/AGpqrYz0ys5xS4LpdzO3kOQTRdRoeENpWVXFL3kFmrt0lG37jlVpdlS9O3wAr0sp1sIKLqNUQpo2Bqy1o0pCku6cAHklwmkdElWr6ILVSLISQDZuaW5z5qm41bl5wMI65tiydJgdEC/ib27iU6n+xP418M3fW+j1QrLsjBVjxO7LzsqOtSJKPorVBr3yhaia10J+6xiIrgCl0LgYiAiK4pSxMIWARpJ0JImJC1dTyE1IOdYj7MIFgVhYjKnPwrj9NBZEwjeIcQ0W+ROmq0+gdIn4hDWowmcXqsp0qneZDmaBP92oafzPwXJB/mXzL8A/h9wHnDgQQCD68ir4t67wshwWs2BpEEfTktc9+xPQfkjJU6OZ9RqaHioNKp68ycq04JXBolvNU/FXua+AN0roCRVm6fqInmimXTwWuLnENc10SdmuBIj2VXUBFTPNH1a7GUy6o5rWgZc4gDPmlS+jtcMhxviRLGUmPbrFAeHwzjWHTjJJjfKzdtVeGtbTLtef6ch8bx4crUXtcuoU9DpbouNJGRh7yCOhyPgsvZaqkMEuJpk6QZ6CSP3uvVbvrOS0j6L7Gv12tM5+6N5B95VrUp5Xn/YPtxasFO2qOLHgBpc4RTD9ixzplpnEkR5r0iq3moSQbKbjp00XEc4HxKyVzcADO62/FbbvaT2jeJHqMheW8QuxqLTgjBBwZHVLdHVhpqip4vc5KpHX0HKt+IukYWfq0DzQR0SXOF1aXTXCOaKFJY97iw4K0vZ7igq+B2Hj/wDQRlHlompdpl7Y7xyVxTIIVbRZCPoIRYJIgqMBwVT31mFe3LeYVXc1E1iUzOXNoFWXFIBXd4VT16ZKdMRoq6rFylSRzLIko+hZQEbBqV1OjKT6MK17mFBUpIWFxKt1JDvarOq2EFUCaxaBC1JSEpIinCUgE4NToQGRxgVhZhCU6Uo23Z0U5srjXTQWOYyiuJ8NFxRdTO5GD0I2KDsGkK5t6oHMe5C4GpKVo65SjrTZQdnuEXLXhlSdAjzBjIytxTtid9kJY1PE4ecj0KtqRXoqCl1nlyk1wteD0W4Cn4nww1HB1PkhLGpBUnaO+dStX6TBeQyegcDqPwBHuknCNPhottpIylxVY6qdUO0mJacY81me1/D6t3Vp06D2BrWFxa5xADgTLiWtMmI+fVFPfAhUdO/fbXTKjssMtPvuPgVPCqmdeaC0M+/hFZrXOIaWA+J7XsgyY6gn4IdtA4iG9MxPLkPNaWsQ6zuIyGu+QdP1WfpHwsPmR+S7bOGg/hVFvespv1Evd4tMNaBOcmS4n0EL6fsSO5pxt3bR8GhfNPArY164AwKZDi7oOnqfovUmdratKGlwLAANMAYHmBKhPIl6dMf8aUv6norSAqbi/ALe5M1KYLv72+F3/cN/dMuOMAUg/k5ocI6ESEBwPjXe1C3PuqRh9OdtoGvewlEt/lPex3/I6wfXmvN+L2fduLTGJAIyDHMFe237opVI30Oj10mF5hf2zajII91PIkqOnBOVO2ee3TUJbVzTqNcNwVpq/BZMAlAu7PuBndZcHl+RuLOqHsa4cwCi2nzVXwhhbTDTyVgCpFCZzkJWogpVqnRRGrC1h1B6tmCoDYtRjqygqVEyYriDm3AUT2gBPqVULcVUfTNETyhaxSqV0NVqoomyKuUDVKmrPQj3KiJsEqPykpHNSTEw6wbqHyk7K4suCay2XYJgR5Z3Pl5ImytQ5w1xp06eQgfTCujYsc1oYS1omCDnO+fZM4oTdkFHgtKnl2mBzOfjqx8keeHU3tDXDHTYH1ATqlEPbpfnrEgYKq7niJMCi6Yw4uGfLf3S1+g7fsPqtYww1rIAgjSNsRGPMoPhNP8AmBzTLSdLhGHRMe+VW3LXu8TneIncSB8sJ1temAGEy1wJiN4GfiChXAWa5xGoFu2Wu8iIIH5oujXHXZVVlUdVlrjGsCHDA1eY67K/4fwEMEkkzvKRSrhqsls7gHZR9rqv8ln+U/Bp/VGOtWsI0iFJxWw76iWbHdp6EfTce6E3aGg6kjy6+uMqDiFqKlKD/wCj1RYttFzpqiIJJaeZ5DzCIvLcCSMA/BT15sjv224Yy2vHNbUouMB33sDxDaZ3CnoWjAxhgkayCPYITjbAKgLesLlGsRicTMecRK6YO1Zw5YayaNN2TIYa5A/+SB6BoIHzKdxi8Mqv7O3gHet56g72Ij6JvEXTlQyK5M7sE6gmeldlb5te1YwmXsbBaegJAP5K14YzTVkCPZeQcL4w6i5rmnSW7Ec/Uc16d2a7U07mBhtTm3kfNp+irCXKZyZsfW0bdzl552ktfs7gJBpvJ0dRz0n6FegtyAsf/E20P2ZlVonuqgL/APF4LZ9iW/FNONoTDKpUZAuG4RFvU6qobcNABa7fdp/D6HmEUyv5/BQpr063wvaUQmOchKFzKf3iRhTFVeh3vT6hQNw+EKHsmqVVBUqIY1VHUqp0hXIfVqIWrUSe+VA96ZIRyIaqGeVJVehnuT0SbG1HIZ5T6jlC4pkI2clJMlJMKayhW0sMb+fNTWvFnMkbzGTMN6wEBCY53/vy6JyJoGcWa5ga9xDjMuAgDP6BV4uWA4BInOkZMeqAaJIHUgT6q2rgtg0xLo7stMQWg5clYyIL7i7TT0MaQJyXQeXKEJZ1jONQkeXLoEr63pn+kdpDtRj0jV77Ie3GkgzMRMEkZ5IKqMzScHuNLg7Vzkjkcz7Feo29YPYHDIIBHuvHGGIc3Y/TBXpPZG51UdJxpJA9DkfVTmuBRb3WwKF4pxllBmfE4jDR+ZPIIi7fDCeglef8Yuy4nmZz+ilfKLY4bO2VnaHjj6jw9wBjYDEDoCg7/tBTdSJDgDGQcEdcLt1bahP79lmeJWe6aNeFm3HqOVZL8/uU9rDMquoVy06XctijaNaV0JJHHKTk7ZEa5p1A4ehHUdFai4FQSCqe73TKNbSY8yllGymPI48LKsn2d25hBBggyDtlDtqak7Qkopsev9je3QqBtK4MO2bU5Hyf09VuK9Nr2lrgHNcC1zTkEEQQR0XzTSrFpXt/8PeNG5tBqMvpnu3HmQAC0n2MeyaLfjJZIr1GJ7Y9jnWgNSm7Vbl0QT46erZp/uHKd9p6rPWdwQecdP0XtXaSw+0W1WkN3MOn/Jvib8wF4ZaPyR8ihJFITtdL0XHMFEU7vKraLwQuPdCk1ZROmXveYQdwUylVkJlWogkGwas+FB3idXIQzymSF2OvcoS5ce5QVHp0K2cq1UK65CTyh3tTJCNjnPTHOXFxMI2cXU2UlgWa00SdhI6hOq2fhaQ4ZmfJScKqfymEncRH+OPopq72tYYMHkNz6p2TIDQa0ExsJyqWpcFztzHmTARN7c4EmJE+IxPoEFpcRHKNzDRH5/JAJNeXz3tAMQ3aBHJNpuA2B5TJ5kKN9q5rh4g5kSYwQPdDvtWuMAnpJdn4IBL6y4g2nh7mwciIO4z7grRdnu1lKi50uc+RgNH5/NYRtMMIBJMCPrv7opj6gP8AKa0jeT9UrSMet21267yzDDv19Fm+McPfTqljttwf7m9Vc/w2oVRQe6tEuqeEN20tG/vJWm4hw9ldul2/4XDdp6j9FFx6VhPU8vrYVNe0QVfcRpFrnNOYJAI2MHcKqrNnHufJD06UzMcSthGN+SAAc3cfBXN7ug3OCrGTolOCbBKlSVBVMORtWiDkboK63HoqJ2QlHUKZO490ZSrIC3ci2lKyiJKj1v8A+EN/prVKROKjJH+TP9Od8F54Vc9k700rmm8cnj4TB+UoAfT3/UvHu3XDBQun1KY/lvOpw/sqO3HoSZHmSOi9LZxhpbIE+XNZK4u2vq1NTdzBacyw4OE1WSUqMM2r0T/tOcqx4r2Ve12qjlpPhY4gOHkCd/dUF5QqU/6lN7PNzTHs7YpNSqmW7bgQoqlyqVt35pxu0NRtyxfWUPfIE1kw1U1C7BNWqh31FG56jJRoFnXuUZKRKaiLZwlJIriIBLi5qCS1ANBwJ73UXS3A1Gm6YmNx6Tz81N3pe1pc/QS2QA3U4DlJJj5LvC5ZblvPVp9y4EfmoOL2jploMtkGM/dMfv1TCjPsjIMuLifxOALvY8kLcUqbBJc/0BGfkhhdwMzKFrXGrcLBJq183o73cfooG3IGzfi5x+qgOldDAeqxh9e9c4kk58l234g9mxwk2mEXUDWtGxx0HVAxq+xn8Qvs7gys0mkdy3Jb/wAg3mvXWcQY+j3tNwcwsLmuBkHC+bfs2uYIBHI7f6Wg7I9o6lqXUHE91UwWn8Ljs8Hl0P8ApLKN+BRr+KOgRO35+Sz95c+E4gnc+n7KKvK5c6On5+fuoXtBCgkdjZnK7yVCzmrO6tQqyrRc04PxVI0SlZO3A9lWXo+6fVTVg44JUdRhIAOYTx4JO2MpFGU3ISkEVTYixU6JCUZwn+o31B+CE0I/hAh49ZPoP2Er8DZ6fSvWgaHtiThzeZ5SgOO2WkCrTJLmCTESW8xHNDOqh7ZP4Yd59MIB3GHM1Mg90T4XT4xO4M7oKxKOV+PAltRpLmHBJ3a76I+xrsrMLC7X4sz67BYO7rijWcwf03ZE9easODVXNrgUzLdOs9B5KiAWHaK2bUuGMGNyfYYHyQ1Lh9M+IhoDgPDmWub9+PLZdtbjvLol24aVDxOuWvfya1wAB6EZGOshYwLxCnSbOlpn/I/BUr6ztUATifkrMWdSqfCOf3tm+5OAuVOGMYSXVZJiQwRty1H9FjDa1qGtadYJIBIGQDGRMoCpVhOuN8TvjJ281AXrUGzvfhLvgm94Jjcc439lHVjMbclqNZ01jyTH1D1TSU0hEBxJKUljG/sLhugOdyLSfPz+SKqcaaHu0DDjO2RAA5+QHwSSWMZ2+c2q5xdBzGoCChKnCy0HTDhuJwUkljFZ/wATyRlmwQ6didkkkDEZpgPgHzjoE6o0eeAkkgEG70xGP1UlCoDDX7DYjcJJIgNvQthUotcXHVtq/ujA1DnyQldxYYPy5pJKT9Olf1K+pWUF09JJZI1gT05rEkkwqBy3MqemEkkSbHVqgaJKI4fV0wTu6D6DkEkkRWXF1dubRJB30D4ulQ1qpe0uPIgYxukkgYzfGaup/phP4bdOaHEGMRISSTgDeCXkPqOO5A+WVK97qzgz1e4zv0HzSSWMHXd2RTa1uAGiANgs/VqEZPNJJYw4kKavwt04IiJcentzSSWMSC0ayOU4nmf0Q9ahOAkksYCqUIPzURCSSxjhakkksY//2Q=="/>
          <p:cNvSpPr>
            <a:spLocks noChangeAspect="1" noChangeArrowheads="1"/>
          </p:cNvSpPr>
          <p:nvPr/>
        </p:nvSpPr>
        <p:spPr bwMode="auto">
          <a:xfrm>
            <a:off x="155575" y="-2484438"/>
            <a:ext cx="780097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media.hamptonroads.com/cache/files/images/66170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492" y="3381938"/>
            <a:ext cx="5093020" cy="328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1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Ears</a:t>
            </a:r>
          </a:p>
          <a:p>
            <a:pPr lvl="1"/>
            <a:r>
              <a:rPr lang="en-US" sz="2400" dirty="0" smtClean="0"/>
              <a:t>note </a:t>
            </a:r>
            <a:r>
              <a:rPr lang="en-US" sz="2400" dirty="0"/>
              <a:t>any smell, swelling, redness, or </a:t>
            </a:r>
            <a:r>
              <a:rPr lang="en-US" sz="2400" dirty="0" smtClean="0"/>
              <a:t>discharge</a:t>
            </a:r>
          </a:p>
          <a:p>
            <a:r>
              <a:rPr lang="en-US" sz="2400" dirty="0"/>
              <a:t>Dental </a:t>
            </a:r>
            <a:r>
              <a:rPr lang="en-US" sz="2400" dirty="0" smtClean="0"/>
              <a:t>Exam</a:t>
            </a:r>
          </a:p>
          <a:p>
            <a:pPr lvl="1"/>
            <a:r>
              <a:rPr lang="en-US" sz="2400" dirty="0" smtClean="0"/>
              <a:t>check </a:t>
            </a:r>
            <a:r>
              <a:rPr lang="en-US" sz="2400" dirty="0"/>
              <a:t>for tooth problems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Plaque</a:t>
            </a:r>
            <a:r>
              <a:rPr lang="en-US" sz="2400" dirty="0" smtClean="0"/>
              <a:t>- </a:t>
            </a:r>
            <a:r>
              <a:rPr lang="en-US" sz="2400" dirty="0"/>
              <a:t>soft building of material on surfaces of teeth</a:t>
            </a:r>
          </a:p>
          <a:p>
            <a:pPr lvl="2"/>
            <a:r>
              <a:rPr lang="en-US" sz="2400" dirty="0" smtClean="0"/>
              <a:t>Calculus </a:t>
            </a:r>
            <a:r>
              <a:rPr lang="en-US" sz="2400" dirty="0"/>
              <a:t>(tartar)- mineralized plaque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Gingivitis</a:t>
            </a:r>
            <a:r>
              <a:rPr lang="en-US" sz="2400" dirty="0" smtClean="0"/>
              <a:t>- </a:t>
            </a:r>
            <a:r>
              <a:rPr lang="en-US" sz="2400" dirty="0"/>
              <a:t>inflammation of gums</a:t>
            </a:r>
          </a:p>
          <a:p>
            <a:pPr lvl="2"/>
            <a:r>
              <a:rPr lang="en-US" sz="2400" dirty="0" smtClean="0"/>
              <a:t>Tooth </a:t>
            </a:r>
            <a:r>
              <a:rPr lang="en-US" sz="2400" dirty="0"/>
              <a:t>abscess- roots of teeth can have a problem when a tooth </a:t>
            </a:r>
            <a:r>
              <a:rPr lang="en-US" sz="2400" dirty="0" smtClean="0"/>
              <a:t>is broken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11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Veterinary Assisting Procedures and Proper Handling to Ensure the Safety of Animals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1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9617734" cy="383604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Why is it important to understand how an animal behaves?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are the instinctive behaviors?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do instinctive behaviors compare to learned behaviors?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do you distinguish between normal and abnormal behaviors?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are vital signs?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is a normal temperature/pulse/respiration for each species?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skills is a veterinary assistant responsible for?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are basic grooming procedures the veterinary assistant is responsible for?</a:t>
            </a:r>
          </a:p>
        </p:txBody>
      </p:sp>
    </p:spTree>
    <p:extLst>
      <p:ext uri="{BB962C8B-B14F-4D97-AF65-F5344CB8AC3E}">
        <p14:creationId xmlns:p14="http://schemas.microsoft.com/office/powerpoint/2010/main" val="3777731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Dental</a:t>
            </a:r>
            <a:r>
              <a:rPr lang="en-US" dirty="0" smtClean="0"/>
              <a:t>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Veterinary assistant is responsible for:</a:t>
            </a:r>
          </a:p>
          <a:p>
            <a:pPr lvl="1"/>
            <a:r>
              <a:rPr lang="en-US" sz="2600" dirty="0" smtClean="0"/>
              <a:t>Preventive care</a:t>
            </a:r>
          </a:p>
          <a:p>
            <a:pPr lvl="1"/>
            <a:r>
              <a:rPr lang="en-US" sz="2600" dirty="0" smtClean="0"/>
              <a:t>Teeth brushing</a:t>
            </a:r>
            <a:endParaRPr lang="en-US" sz="2800" dirty="0" smtClean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688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Daily dental care and brushing</a:t>
            </a:r>
          </a:p>
          <a:p>
            <a:pPr lvl="1"/>
            <a:r>
              <a:rPr lang="en-US" sz="2600" dirty="0" smtClean="0"/>
              <a:t>Feed a hard, dry diet</a:t>
            </a:r>
          </a:p>
          <a:p>
            <a:pPr lvl="1"/>
            <a:r>
              <a:rPr lang="en-US" sz="2600" dirty="0" smtClean="0"/>
              <a:t>Provide hard treats, dental toys, or bones</a:t>
            </a:r>
          </a:p>
          <a:p>
            <a:pPr lvl="1"/>
            <a:r>
              <a:rPr lang="en-US" sz="2600" dirty="0" smtClean="0"/>
              <a:t>Proper brushing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Never</a:t>
            </a:r>
            <a:r>
              <a:rPr lang="en-US" sz="2400" dirty="0" smtClean="0"/>
              <a:t> use human toothpaste</a:t>
            </a:r>
          </a:p>
          <a:p>
            <a:pPr lvl="2"/>
            <a:r>
              <a:rPr lang="en-US" sz="2400" dirty="0" smtClean="0"/>
              <a:t>Use toothbrush for the species</a:t>
            </a:r>
          </a:p>
          <a:p>
            <a:pPr lvl="2"/>
            <a:r>
              <a:rPr lang="en-US" sz="2400" dirty="0" smtClean="0"/>
              <a:t>Only the buccal, labial, and occlusal surfaces are brushed</a:t>
            </a:r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440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Buccal</a:t>
            </a:r>
            <a:r>
              <a:rPr lang="en-US" sz="2800" dirty="0" smtClean="0"/>
              <a:t> – Outer area near cheek</a:t>
            </a:r>
          </a:p>
          <a:p>
            <a:r>
              <a:rPr lang="en-US" sz="2800" dirty="0" smtClean="0"/>
              <a:t>Occlusal – Top area of teeth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Labial</a:t>
            </a:r>
            <a:r>
              <a:rPr lang="en-US" sz="2800" dirty="0" smtClean="0"/>
              <a:t> – Front area covered by the lips</a:t>
            </a:r>
            <a:endParaRPr lang="en-US" sz="2400" dirty="0" smtClean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438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Large animals</a:t>
            </a:r>
          </a:p>
          <a:p>
            <a:pPr lvl="1"/>
            <a:r>
              <a:rPr lang="en-US" sz="2600" dirty="0" smtClean="0"/>
              <a:t>Require </a:t>
            </a:r>
            <a:r>
              <a:rPr lang="en-US" sz="2600" dirty="0" smtClean="0">
                <a:solidFill>
                  <a:srgbClr val="FF0000"/>
                </a:solidFill>
              </a:rPr>
              <a:t>floating</a:t>
            </a:r>
          </a:p>
          <a:p>
            <a:pPr lvl="2"/>
            <a:r>
              <a:rPr lang="en-US" sz="2400" dirty="0" smtClean="0"/>
              <a:t>Filing the sharp areas of the teeth</a:t>
            </a:r>
          </a:p>
          <a:p>
            <a:pPr lvl="2"/>
            <a:r>
              <a:rPr lang="en-US" sz="2400" dirty="0" smtClean="0"/>
              <a:t>Requires special training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Horses</a:t>
            </a:r>
            <a:r>
              <a:rPr lang="en-US" sz="2400" dirty="0" smtClean="0"/>
              <a:t> generally need this type of dental care</a:t>
            </a:r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423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Dental </a:t>
            </a:r>
            <a:r>
              <a:rPr lang="en-US" sz="2800" dirty="0" smtClean="0">
                <a:solidFill>
                  <a:srgbClr val="FF0000"/>
                </a:solidFill>
              </a:rPr>
              <a:t>Prophylaxis</a:t>
            </a:r>
          </a:p>
          <a:p>
            <a:pPr lvl="1"/>
            <a:r>
              <a:rPr lang="en-US" sz="2200" dirty="0" smtClean="0"/>
              <a:t>Responsibility of the veterinary technician</a:t>
            </a:r>
          </a:p>
          <a:p>
            <a:pPr lvl="1"/>
            <a:r>
              <a:rPr lang="en-US" sz="2200" dirty="0" smtClean="0"/>
              <a:t>Veterinary </a:t>
            </a:r>
            <a:r>
              <a:rPr lang="en-US" sz="2200" dirty="0" smtClean="0">
                <a:solidFill>
                  <a:srgbClr val="FF0000"/>
                </a:solidFill>
              </a:rPr>
              <a:t>assistants</a:t>
            </a:r>
            <a:r>
              <a:rPr lang="en-US" sz="2200" dirty="0" smtClean="0"/>
              <a:t> may be asked to assist but should not perform the procedures on their own</a:t>
            </a:r>
          </a:p>
          <a:p>
            <a:pPr lvl="1"/>
            <a:r>
              <a:rPr lang="en-US" sz="2200" dirty="0" smtClean="0"/>
              <a:t>The animal is placed under anesthesia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FF0000"/>
                </a:solidFill>
              </a:rPr>
              <a:t>teeth</a:t>
            </a:r>
            <a:r>
              <a:rPr lang="en-US" sz="2200" dirty="0" smtClean="0"/>
              <a:t> are examined and then scaled and polished</a:t>
            </a:r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50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Fluid</a:t>
            </a:r>
            <a:r>
              <a:rPr lang="en-US" dirty="0" smtClean="0"/>
              <a:t>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Used to replace fluids related to illness or dehydration</a:t>
            </a:r>
          </a:p>
          <a:p>
            <a:r>
              <a:rPr lang="en-US" sz="2800" dirty="0" smtClean="0"/>
              <a:t>IV placement is done by the veterinary technician</a:t>
            </a:r>
          </a:p>
          <a:p>
            <a:r>
              <a:rPr lang="en-US" sz="2800" dirty="0" smtClean="0"/>
              <a:t>The veterinary assistant should be able to monitor the </a:t>
            </a:r>
            <a:r>
              <a:rPr lang="en-US" sz="2800" dirty="0" smtClean="0">
                <a:solidFill>
                  <a:srgbClr val="FF0000"/>
                </a:solidFill>
              </a:rPr>
              <a:t>IV</a:t>
            </a:r>
            <a:r>
              <a:rPr lang="en-US" sz="2800" dirty="0" smtClean="0"/>
              <a:t> catheter and the fluid line</a:t>
            </a:r>
            <a:endParaRPr lang="en-US" sz="2200" dirty="0" smtClean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839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Subcutaneous</a:t>
            </a:r>
            <a:r>
              <a:rPr lang="en-US" sz="2800" dirty="0" smtClean="0"/>
              <a:t> Fluid Therapy</a:t>
            </a:r>
          </a:p>
          <a:p>
            <a:pPr lvl="1"/>
            <a:r>
              <a:rPr lang="en-US" sz="2600" dirty="0" smtClean="0"/>
              <a:t>Treatment for: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Kidney disease</a:t>
            </a:r>
          </a:p>
          <a:p>
            <a:pPr lvl="2"/>
            <a:r>
              <a:rPr lang="en-US" sz="2400" dirty="0" smtClean="0"/>
              <a:t>Urine collection</a:t>
            </a:r>
          </a:p>
          <a:p>
            <a:pPr lvl="2"/>
            <a:r>
              <a:rPr lang="en-US" sz="2400" dirty="0" smtClean="0"/>
              <a:t>Minimal </a:t>
            </a:r>
            <a:r>
              <a:rPr lang="en-US" sz="2400" dirty="0" smtClean="0">
                <a:solidFill>
                  <a:srgbClr val="FF0000"/>
                </a:solidFill>
              </a:rPr>
              <a:t>vomiting</a:t>
            </a:r>
            <a:r>
              <a:rPr lang="en-US" sz="2400" dirty="0" smtClean="0"/>
              <a:t> and diarrhea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Lactated</a:t>
            </a:r>
            <a:r>
              <a:rPr lang="en-US" sz="2600" dirty="0" smtClean="0"/>
              <a:t> Ringer’s Solution most commonly used</a:t>
            </a:r>
          </a:p>
          <a:p>
            <a:pPr lvl="1"/>
            <a:r>
              <a:rPr lang="en-US" sz="2600" dirty="0" smtClean="0"/>
              <a:t>Absorption rate is generally </a:t>
            </a:r>
            <a:r>
              <a:rPr lang="en-US" sz="2600" dirty="0" smtClean="0">
                <a:solidFill>
                  <a:srgbClr val="FF0000"/>
                </a:solidFill>
              </a:rPr>
              <a:t>6</a:t>
            </a:r>
            <a:r>
              <a:rPr lang="en-US" sz="2600" dirty="0" smtClean="0"/>
              <a:t> to </a:t>
            </a:r>
            <a:r>
              <a:rPr lang="en-US" sz="2600" dirty="0" smtClean="0">
                <a:solidFill>
                  <a:srgbClr val="FF0000"/>
                </a:solidFill>
              </a:rPr>
              <a:t>8</a:t>
            </a:r>
            <a:r>
              <a:rPr lang="en-US" sz="2600" dirty="0" smtClean="0"/>
              <a:t> hours</a:t>
            </a:r>
            <a:endParaRPr lang="en-US" sz="2600" dirty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738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IV Catheter</a:t>
            </a:r>
            <a:r>
              <a:rPr lang="en-US" dirty="0" smtClean="0"/>
              <a:t>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Catheter is placed in the vein to administer fluids and medication into the blood stream</a:t>
            </a:r>
          </a:p>
          <a:p>
            <a:r>
              <a:rPr lang="en-US" sz="2800" dirty="0" smtClean="0"/>
              <a:t>Procedure done by veterinary technician or veterinarian</a:t>
            </a:r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742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Catheter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assistant is responsible for:</a:t>
            </a:r>
          </a:p>
          <a:p>
            <a:pPr lvl="1"/>
            <a:r>
              <a:rPr lang="en-US" sz="2600" dirty="0" smtClean="0"/>
              <a:t>Monitoring </a:t>
            </a:r>
            <a:r>
              <a:rPr lang="en-US" sz="2600" dirty="0" smtClean="0">
                <a:solidFill>
                  <a:srgbClr val="FF0000"/>
                </a:solidFill>
              </a:rPr>
              <a:t>patency</a:t>
            </a:r>
            <a:r>
              <a:rPr lang="en-US" sz="2600" dirty="0" smtClean="0"/>
              <a:t> – proper flow, device is intact, and useable</a:t>
            </a:r>
          </a:p>
          <a:p>
            <a:pPr lvl="1"/>
            <a:r>
              <a:rPr lang="en-US" sz="2600" dirty="0" smtClean="0"/>
              <a:t>Monitor rate of flow</a:t>
            </a:r>
          </a:p>
          <a:p>
            <a:pPr lvl="1"/>
            <a:r>
              <a:rPr lang="en-US" sz="2600" dirty="0" smtClean="0"/>
              <a:t>Checking and changing the bandages</a:t>
            </a:r>
          </a:p>
          <a:p>
            <a:pPr lvl="1"/>
            <a:r>
              <a:rPr lang="en-US" sz="2600" dirty="0" smtClean="0"/>
              <a:t>Observation of damage to site or signs of infection or swelling</a:t>
            </a:r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531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Fluid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veterinary assistant should monitor: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Flow rate</a:t>
            </a:r>
          </a:p>
          <a:p>
            <a:pPr lvl="1"/>
            <a:r>
              <a:rPr lang="en-US" sz="2600" dirty="0" smtClean="0"/>
              <a:t>Notations of volume administered</a:t>
            </a:r>
          </a:p>
          <a:p>
            <a:pPr lvl="1"/>
            <a:r>
              <a:rPr lang="en-US" sz="2600" dirty="0" err="1" smtClean="0">
                <a:solidFill>
                  <a:srgbClr val="FF0000"/>
                </a:solidFill>
              </a:rPr>
              <a:t>Macrodrip</a:t>
            </a:r>
            <a:r>
              <a:rPr lang="en-US" sz="2600" dirty="0" smtClean="0"/>
              <a:t> delivers </a:t>
            </a:r>
            <a:r>
              <a:rPr lang="en-US" sz="2600" dirty="0" smtClean="0">
                <a:solidFill>
                  <a:srgbClr val="FF0000"/>
                </a:solidFill>
              </a:rPr>
              <a:t>15</a:t>
            </a:r>
            <a:r>
              <a:rPr lang="en-US" sz="2600" dirty="0" smtClean="0"/>
              <a:t> drops of fluid per milliliter</a:t>
            </a:r>
          </a:p>
          <a:p>
            <a:pPr lvl="1"/>
            <a:r>
              <a:rPr lang="en-US" sz="2600" dirty="0" err="1" smtClean="0">
                <a:solidFill>
                  <a:srgbClr val="FF0000"/>
                </a:solidFill>
              </a:rPr>
              <a:t>Microdrip</a:t>
            </a:r>
            <a:r>
              <a:rPr lang="en-US" sz="2600" dirty="0" smtClean="0">
                <a:solidFill>
                  <a:srgbClr val="FF0000"/>
                </a:solidFill>
              </a:rPr>
              <a:t> delivers 60 drops of fluid per milliliter</a:t>
            </a:r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01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</a:t>
            </a:r>
            <a:r>
              <a:rPr lang="en-US" dirty="0"/>
              <a:t>B</a:t>
            </a:r>
            <a:r>
              <a:rPr lang="en-US" dirty="0" smtClean="0"/>
              <a:t>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Instinctive behavior</a:t>
            </a:r>
            <a:r>
              <a:rPr lang="en-US" sz="2800" dirty="0" smtClean="0"/>
              <a:t>:  Many in early life include:</a:t>
            </a:r>
          </a:p>
          <a:p>
            <a:pPr lvl="1"/>
            <a:r>
              <a:rPr lang="en-US" sz="2800" dirty="0" smtClean="0"/>
              <a:t>Kneading of the paws on mother’s mammary glands</a:t>
            </a:r>
            <a:endParaRPr lang="en-US" sz="2800" dirty="0"/>
          </a:p>
          <a:p>
            <a:pPr lvl="1"/>
            <a:r>
              <a:rPr lang="en-US" sz="2800" dirty="0" smtClean="0"/>
              <a:t>Mother and newborn</a:t>
            </a:r>
          </a:p>
          <a:p>
            <a:pPr lvl="1"/>
            <a:r>
              <a:rPr lang="en-US" sz="2800" dirty="0" smtClean="0"/>
              <a:t>Marking</a:t>
            </a:r>
          </a:p>
          <a:p>
            <a:pPr lvl="1"/>
            <a:r>
              <a:rPr lang="en-US" sz="2800" dirty="0" smtClean="0"/>
              <a:t>Predatory</a:t>
            </a:r>
          </a:p>
          <a:p>
            <a:pPr lvl="1"/>
            <a:r>
              <a:rPr lang="en-US" sz="2800" dirty="0" smtClean="0"/>
              <a:t>Submission</a:t>
            </a:r>
          </a:p>
          <a:p>
            <a:pPr lvl="1"/>
            <a:r>
              <a:rPr lang="en-US" sz="2800" dirty="0" smtClean="0"/>
              <a:t>Dominance</a:t>
            </a:r>
            <a:endParaRPr lang="en-US" sz="2800" dirty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013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Euthansia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Process of putting an animal to sleep using humane methods by means of a painless death</a:t>
            </a:r>
          </a:p>
          <a:p>
            <a:pPr lvl="1"/>
            <a:r>
              <a:rPr lang="en-US" sz="2600" dirty="0" smtClean="0"/>
              <a:t>Should be as pain and stress-free as possible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Staff</a:t>
            </a:r>
            <a:r>
              <a:rPr lang="en-US" sz="2600" dirty="0" smtClean="0"/>
              <a:t> should be supportive and remember client confidentiality</a:t>
            </a:r>
          </a:p>
          <a:p>
            <a:pPr lvl="1"/>
            <a:r>
              <a:rPr lang="en-US" sz="2600" dirty="0" smtClean="0"/>
              <a:t>Exam room should be prepared with box of tissues, blanket/towel, chairs for family members, and other needs</a:t>
            </a:r>
          </a:p>
          <a:p>
            <a:pPr lvl="1"/>
            <a:endParaRPr lang="en-US" sz="2600" dirty="0" smtClean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467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Euthansia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pPr lvl="1"/>
            <a:r>
              <a:rPr lang="en-US" sz="2600" dirty="0" smtClean="0"/>
              <a:t>Place </a:t>
            </a:r>
            <a:r>
              <a:rPr lang="en-US" sz="2600" dirty="0" smtClean="0">
                <a:solidFill>
                  <a:srgbClr val="FF0000"/>
                </a:solidFill>
              </a:rPr>
              <a:t>cadaver</a:t>
            </a:r>
            <a:r>
              <a:rPr lang="en-US" sz="2600" dirty="0" smtClean="0"/>
              <a:t> gads out of sight of family</a:t>
            </a:r>
          </a:p>
          <a:p>
            <a:pPr lvl="1"/>
            <a:r>
              <a:rPr lang="en-US" sz="2600" dirty="0" smtClean="0"/>
              <a:t>Prepare to </a:t>
            </a:r>
            <a:r>
              <a:rPr lang="en-US" sz="2600" dirty="0" smtClean="0">
                <a:solidFill>
                  <a:srgbClr val="FF0000"/>
                </a:solidFill>
              </a:rPr>
              <a:t>sedate</a:t>
            </a:r>
            <a:r>
              <a:rPr lang="en-US" sz="2600" dirty="0" smtClean="0"/>
              <a:t> if necessary</a:t>
            </a:r>
          </a:p>
          <a:p>
            <a:pPr lvl="1"/>
            <a:r>
              <a:rPr lang="en-US" sz="2600" dirty="0" smtClean="0"/>
              <a:t>Watch for agonal </a:t>
            </a:r>
            <a:r>
              <a:rPr lang="en-US" sz="2600" dirty="0" smtClean="0">
                <a:solidFill>
                  <a:srgbClr val="FF0000"/>
                </a:solidFill>
              </a:rPr>
              <a:t>respirations</a:t>
            </a:r>
            <a:r>
              <a:rPr lang="en-US" sz="2600" dirty="0" smtClean="0"/>
              <a:t> – gasps of breath while respiratory system shuts down</a:t>
            </a:r>
          </a:p>
          <a:p>
            <a:pPr lvl="1"/>
            <a:r>
              <a:rPr lang="en-US" sz="2600" dirty="0" smtClean="0"/>
              <a:t>Remove collars and ensure proper identification of the animal for burial, cremation, hospital care, or client return</a:t>
            </a:r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252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</a:t>
            </a:r>
            <a:r>
              <a:rPr lang="en-US" dirty="0" smtClean="0">
                <a:solidFill>
                  <a:srgbClr val="FF0000"/>
                </a:solidFill>
              </a:rPr>
              <a:t>Anal Glands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Located on either side of the rectum – lie ventrally and slightly anterior to the skin at 4 and 8 o’clock positions</a:t>
            </a:r>
          </a:p>
          <a:p>
            <a:r>
              <a:rPr lang="en-US" sz="2800" dirty="0" smtClean="0"/>
              <a:t>Wear gloves and gently palpate the ventral and lateral sides of the anus, the tail is held upward and out of the way</a:t>
            </a:r>
            <a:endParaRPr lang="en-US" sz="2800" dirty="0"/>
          </a:p>
          <a:p>
            <a:pPr lvl="1"/>
            <a:r>
              <a:rPr lang="en-US" sz="2600" dirty="0" smtClean="0"/>
              <a:t>Place a paper towel over the area and gently press the fingers while squeezing each sac</a:t>
            </a:r>
          </a:p>
          <a:p>
            <a:pPr lvl="1"/>
            <a:r>
              <a:rPr lang="en-US" sz="2600" dirty="0" smtClean="0"/>
              <a:t>Note the </a:t>
            </a:r>
            <a:r>
              <a:rPr lang="en-US" sz="2600" dirty="0" smtClean="0">
                <a:solidFill>
                  <a:srgbClr val="FF0000"/>
                </a:solidFill>
              </a:rPr>
              <a:t>secretion</a:t>
            </a:r>
            <a:r>
              <a:rPr lang="en-US" sz="2600" dirty="0" smtClean="0"/>
              <a:t>, color, and consistency</a:t>
            </a:r>
            <a:endParaRPr lang="en-US" sz="2600" dirty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51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Instinctive </a:t>
            </a:r>
            <a:r>
              <a:rPr lang="en-US" dirty="0"/>
              <a:t>B</a:t>
            </a:r>
            <a:r>
              <a:rPr lang="en-US" dirty="0" smtClean="0"/>
              <a:t>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9" y="172807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Acquired through an animal’s genetic makeup</a:t>
            </a:r>
          </a:p>
          <a:p>
            <a:r>
              <a:rPr lang="en-US" sz="2800" dirty="0" smtClean="0"/>
              <a:t>Each species is built on somewhat different patterns</a:t>
            </a:r>
          </a:p>
          <a:p>
            <a:r>
              <a:rPr lang="en-US" sz="2800" dirty="0" smtClean="0"/>
              <a:t>The brain and other parts of the nervous system generate a response to environmental input and hormones</a:t>
            </a:r>
            <a:endParaRPr lang="en-US" sz="2800" dirty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28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</a:t>
            </a:r>
            <a:r>
              <a:rPr lang="en-US" dirty="0"/>
              <a:t>B</a:t>
            </a:r>
            <a:r>
              <a:rPr lang="en-US" dirty="0" smtClean="0"/>
              <a:t>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8" y="1728070"/>
            <a:ext cx="9611745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Learned behavior</a:t>
            </a:r>
            <a:r>
              <a:rPr lang="en-US" sz="2800" dirty="0" smtClean="0"/>
              <a:t>:  Modification of behavior in response to specific experiences</a:t>
            </a:r>
          </a:p>
          <a:p>
            <a:pPr lvl="1"/>
            <a:r>
              <a:rPr lang="en-US" sz="2800" dirty="0" smtClean="0"/>
              <a:t>Conditioning – Process of teaching an animal an action in relationship to another action.  Reward for coming to clicker sound.</a:t>
            </a:r>
          </a:p>
          <a:p>
            <a:pPr lvl="1"/>
            <a:r>
              <a:rPr lang="en-US" sz="2800" dirty="0" smtClean="0"/>
              <a:t>Modeling – When animal learns behavior through</a:t>
            </a:r>
            <a:br>
              <a:rPr lang="en-US" sz="2800" dirty="0" smtClean="0"/>
            </a:br>
            <a:r>
              <a:rPr lang="en-US" sz="2800" dirty="0" smtClean="0"/>
              <a:t>watching other animals conduct the behavior</a:t>
            </a:r>
          </a:p>
          <a:p>
            <a:pPr lvl="1"/>
            <a:r>
              <a:rPr lang="en-US" sz="2800" dirty="0" smtClean="0"/>
              <a:t>Imprinting – Due to a process that must occur</a:t>
            </a:r>
            <a:br>
              <a:rPr lang="en-US" sz="2800" dirty="0" smtClean="0"/>
            </a:br>
            <a:r>
              <a:rPr lang="en-US" sz="2800" dirty="0" smtClean="0"/>
              <a:t>within a distinct, usually short time period.</a:t>
            </a:r>
            <a:endParaRPr lang="en-US" sz="2800" dirty="0"/>
          </a:p>
        </p:txBody>
      </p:sp>
      <p:sp>
        <p:nvSpPr>
          <p:cNvPr id="4" name="AutoShape 2" descr="data:image/jpeg;base64,/9j/4AAQSkZJRgABAQAAAQABAAD/2wCEAAkGBxQTEhUUExQWFhUXGBgXFhgYFxgXFhUYGBYXFxcWFxcYHSggGBolHBUVITEhJSkrLi4uFx8zODMsNygtLisBCgoKDg0OFxAQFywcHBwsLCwsLCwsLCwsLCw3LCwsNywsKywsKywrLCs3LCwsKywrNyssKywrKysrKysrKysrK//AABEIAMgA7AMBIgACEQEDEQH/xAAbAAACAgMBAAAAAAAAAAAAAAAEBQIDAAEGB//EADgQAAEDAgQEAwYGAgIDAQAAAAEAAhEDIQQSMUEFUWFxIoGRBhMyobHBFEJS0eHwI/EzYhVykhb/xAAYAQEBAQEBAAAAAAAAAAAAAAAAAQIDBP/EACARAQEBAQADAQACAwAAAAAAAAABEQIhMUESA3ETIkL/2gAMAwEAAhEDEQA/AOH4dWDm5zpa3VQrsJN9wQOm/wBkHwOpYsIuwwj8XUggmwB1Xms/2daT4I+IAjWR25KLmXWmVWh8tM+KeVpRWLYA4xcardb5xstlrTMEEjui8A8lrgRGVwNtwZW+EYD3+anIEwZP5Y3TijwIsk5xuA3KWgiRldPM3WfiWKabpt6KeVWtox8QgqWVc6sLzqJ0BSrEMLC780GQOQmU+rU5n1SrHsAeHbkQOVo/da4vlKF4gzxTzAKlhDLXNGpEjuFKq0mmwu1Bg/UKOCdDwe3zWq3/AMpYEw8A2c4XjT/ab0Ke/r5JJUb7smZOV1t4807p1tY0MH11TpzntfCFxFCLja6MY+Qq65jt+65NOaxzfd1Q5ugh45c1vGUxmMaOuPO/3KL4tRljDyJB80KADSaRqwlp7HT6Lt8hz7UYt58FXoAe7dR6QntF5sQbfEPNKKbczKjeUPb3GvyhFcGrAsg2gx5ESISs3xXUUjIB5hbKS4jijqWWG5mneYUqfG5/J8/4UxKbLRS7/wAvzb81WeNAasPqiGZC0UrHH6Z/K5bbxynyd6JgZKJQTOMUjvHQhWjHUz+ZMFq0QofimfqHqtiu39Q9QixyFXHFlSsW3l0g+ahS4s5xipBYbGy3Qoh9SJ+IHTnqgMVQLHEHZdZGNP6mDDbEdO/VD1sKfyqfDsV72kWE/wCSmJaf1M3HcKs4k6+iYui+B4h9OqWu/MwxztBhehcExTXi+vr9F5ph6njY465vkbLr/Z/FZXDoYPrYhY6jXN0941wgOZLLHQHk7Y9ua4bDYupPxeTl697lr6ZEWgy7YW3Xk3tHQy1iRqT/AEqNyamccCfF4Tob2VeOymmHahp26qmkydfVSfh3NBDSDOo/ZSZ8YssRwzSWVATOjmna0oMFbp41zfFEyC2NIlCtc8mLaWi61+W53MwzxrPFnH5mgxzNwUfw5+ZjD0IPfZI31XkNBAlpMbWOyOwuNc0Q5s3kRsFLzWdPgNFhErnqnHH3DGR/7Klz6r/+R57Cw+Sz/jq/ow4pWbDmlwvcd0rwlZoa8HRwHqFb+CA/tit08LTNjM7rckjG1Th6sOBkdexsVLhpyVSzYi3kZCsxXD8ugsfVC1MOWumdOVyFfDXXWnHFaOanI2ulWDPNGtxjwwS0GbdQl1CoA64jn9lmTwmmbRKhVarqRUyxYvhSXFN3CqdzCY4qnIMdx5JezQ+oXXn0fUX/AKh5ozC1JQ1MXjnZaw7iHQd0vlL4MC2UO7DI2mxYaawpbg2y5gFnZvo26Y8f4YCzMNQgOFu/ys8/SF0eNZ4CCYC11fKZscVw/FGlUa4bG45jQj0JTA0Wy4z4ZOUdOXkheG02mu1rgXNLgLW53XR18EKlUHKQ0yPIarduMz0Dw2HOdriL2MbAfuu79mfZl9QZycoOk2sZMrjqhaYG5NyNDy8l3mC9oHMptAjkLcljqtTwe1sJ7imWB+YGx81537QNLnhjh4hMntoF1FP2gYZ97aLz20XHVazqlR1RwsTbssWtyqXNIaLAj5juiWUA5sh0OHoVv3VuR+vUqNBrmOH6SsTV6ssZ7rV0AdCLHWbqvD4IBxtEt0P2TkYcOZMD7dZQ+Jw0R0IjQx69l1lcwlTBACbQdByPVLX0pBB2N05ZUDhlBuJ32/dLqb8ry1wgukzrN1qdVANWGiYEbde6ta8GAfhdy1BVWJo/km0662PJEYimQ1pGjekFXRrC1JcWukddo5whMfh3N5kfIdR3RGPoPLfeNmYFgr6VdtSk2TcWNtTyWNGGBludL/wUNWqe7dDm6+hRWNbDRYuDdx85Vr6LazWk3gWGtvJNFeIgQWgAHkg8fgi62/IJtTogNabmRYTooVSczSTBJVC1jXUwDEt+YRlKu130g/ytY6wJi3p9ULjaUtkCJ5agqXnV1dXpAQQO/mk7Gw+DzI8joj6bzEHlr15ITGNh5I1MH0U5lhqktI/vJar/ABSOhV9Zt55iVXWHhB6kH7LcWzwY4Vs7oiEHgScojqPRG5ZXO+1nom4fHvGdz9NF0HGKUUSXT6rnMC8iqzoSPknnHabn05jQXvotde2Z6IuBAe+bBM3gEabE2XWhgacoguykDWxeYn0C4fh+NdRqB7QJGxFjIuu14fUzVGVRfM2RBsSBcQbgjkt9MwqBhxJBOU5Q06juuuwzgKYc9luWip4lwLJT/Es8QqVGy0RMQM+WbTylBGswBwNY1g5w9yC0tcG3kvbzsBOmsLnWvqqs5rnEgRyvKspxpBHcao2n7PsqC8g62tCr/wDzlVtvfQyQbjxDsVhoKRJtyV9MDLJ1B+qpw+Ha0uykloESdz33RDCGtGYE3tG8fZVKNw+HDKeWTv8APqg673AR0JI1iNOu6sfWBdffbdU4p3icdiImYnmBfVWJ8KSXtGUau1i+0zqtcUwpawPFy11946fVMKGEaXgxGUEiTqZA05QhcVTlxm+dpM7T5LSI4uMosYkEWGqtDJc5tvEBa0zsboEuLqYEmW6zG23OUTQqy+QeQ0nTmg1h5Jc0gDlytrBKW18MWaFwBIPTunQqgVd43sbRsq+KNOwtr1ImwUVviFKWbeSlwdjm0hfpztytdbxAlkk7RFlmHYG0wbk36a6KoFfUJqTmi9rBMsRSHhN7aaSfogcThy57SRbW0/QorGVYLWDU6WmAgBxEvLmvgEXInT9lTUc0OaySd7qeCpOBc82EnW6HxJnxTmMOA8OUjqqJYsNJaI8RvHMc0HjKVwB/pWPrQWuMEkRvHW+ytY3JLnbm0fJUBH4RzFlHLIcOk+iurjvr/SsoiHAHe3kUb3ZjfDX/ABDlB/dNm1m7pLw8w/LzBCcNo5gD0WOkjn3OLKzTH5rDvZdhkzTm0XMccoaOEiD/AErpcFcCL2HqU68yUn1xfGcJ7uoQNDoeaa+ylcOqUqcw7OYMbRoT6ph7QYEmlJbcTdIODsfTq06gBJDgWt3OoAjckmwXSXeWL7eg+0/GXsZTpNaLOL3AdgIHkk3CMG/3hc5t3GZItB++nom+DwVXFF1SACBAFrxt3VfDcJVE5i/NJjSOwHmuLo63CcLLmAh2mmU287JRj8MLsYPF+ZxJMdNU1w/FGUKYbVqBpIN3GJ5jkDdQw+HqVS5zGgtBANxfTQjXVPzptIq1IU6d7AD7fdAcPfnJfoAIg8iuq43w/LAd4mu58gkPHctOkQyJPhH2TM8M6WU6met4TLGxP7K54Bftr4R31JWcMwnuqX/ZwiUWacEN3hAIyjme28gS49Z5oPFNbDTdsOidb35800e45Xdhfc62VOIaAWA3Bi5+vdaiERbkqm4h030v+mVLhtWHRJg7HaDe6M4i1pzi4LHDQxqJkpXTfDm2F7HnczKoY46mQ4EC5ueX+1djXRTAHQCY33VtRhcGkR1mVHG6tsOSyqFZp9228gDledNeVlrF0yWDkNZ2IE2PNXYx3+OBIb9FXxCrDACNRpoDp9lYMpvEBx3tcwFEZXOD3ky3S+noqqzgGBh6dxKCr4pt2g2uBrJi3rdVE3ONR20TvqZJt0FtUFjtI0A30J8uSuqVg0CZBGgne4/sqsUC8HUuOwjbQyVRCm+G5jYbAR99VJh94Gl5gA6a25IjE04YG22PK55DcKRoAAA6mNNJ7IKhd50tPmEGWkXOu3ZOajfDAFxZtrzugXNB5SLEIAXOy1JHOfVOqTHX7pLi2QY6JxTqGLbwfkp0sRqYQxa4Oo1siuCVi1mXdtraRspGi5pls8iN1LDsE52+az16WGVU+C4DidiklbhrgfeUzlc6065AfieOsSOieUypVADPaR9IU56sLNcpxP3zahdRzNDWs0cQBN9BraF1XspxupUAa54MCpBIGbw+6Ak+qXV6P+WCfDUBFtnNj9igPZ0e7qOaZ8NN8gaS5zR9l1nWs2Z6dZ7RVQx1NzxNGXB5AnIXAFhPo7/5XT+y3E6fugx7m06jSQWlwuZnw897dEnqw5uV4kObcdY5boHDYWky7WgOGnhvG4B2Kz+sdNl5ynftDxIOeAy7WgwdZcdY6DmufZw05i9xzchHmjqcPERG9gVNstEa8lzvVqSQGKJsXWAkkbKh1SxPS0c0ZjHEfHEcuZQdcF8AWAMkxsNoSVEXDQx4Re9h/KFq1xlDiAMxgA23t9UW8vdYCAI7pbjGOc8FwIY2863B1A2W4lAYllQ1Kvhtlk9hMHqlOIdFRpHIT6LpDjLNcSYdYEAdPC4HWUkxzfEYaR4o56aLUQ3a45RHO95F/Nb4mfE2L3F0Nw91gwn4baSOyLxDbN6AzqZ/SCCs4N4y4A5nb6KrEXdfRm15lZUP+Wna1pgaakrWLeQ2TO5A36KgXFVJOUXdNyPutUaQZeJcZ1OvfksoYeILrO17BZicziRTkneQCPKUA2FwcmXQ4E7HQ33RzxAiwmP56qTcKWtuDmda17jpoNVqnhNy10xDRee6oi3DtJEnMLd5so1qLnONQmYNgL6aaIl+GyxJhtzMm/QBUscIGUR1MwfVBEVTlc5wgnUISuxsyL5ttm9TGqIcx4acwB+fVRpwYtoDKBdj9RyAhMsCzMxp6QgMWJBP/co3hb/8fmVLNimmGr3yVDM/A7TyciKuEFy2zht+6HqUy4OkeJsZx9C1WYfFGA0m+gd+roev1WGv6W0KoGs3sPuiW0Q4GQRpB280HiacahN6BGURcWlZpC3imELGl7b5SHCNiNfIpCHhtaq8Cc5YGjS0udHQWb6rqMTiQAQT4Yy6fZcpxjA/5GtBjnewnZb4Tp3R4pRyNJewem+yEfiGOMtII5j+EqxXs7RIa0T4RY5jedbJFxCj7ggEnKeSXEmu3w2LH6tbnujhiG2kfyvP+G8RAkF1+u/VdAzFzAnpP3UzKroqlFtRoiFRUptbbaEmoY8tfExO2x/sLXFKD63/AB1IEXHXzVzUtb4vxVlNpgjNt5fZcthPaBzzlqRDrW0n+Uyf7Olx/wAjjEAcyY5IupwSiKJaW35/mWpiAqtOmx2YnNqWsDgcsxsCk3EsYQ6WzG7YiD0VmLdk/wCOn4YiSfFHNBtxbnnKW68tY0stSJroMI3NBbynltonBo+HYSLbyZQns7RgeLfROqjmEDuPLqs1S+lRkTyBJ11QtenrLZdZo5DNqe6cU8smSQS0DuqxhZeL6z9ICgXtoCJc6T994Q343xEUxAi9hPa/WEZiCwOLQ3MdI6jqo4qkYAGVg1NpPZUDnG5MuYFzjcCLqxoqPJLjlAE6gOv9FCkaNMCTmfrOplZQrurWd4WzfYnpKqa08c2l0dfUqmtW0a5lv7oNlDG0fdus85SN73UcOPGRGkQ479OqGrKDbRNgdxrzVVQ5ZIsLydj0uiaVGWmOoP7oDiAMRZrBtuTzU1Qbn52PIOjvqo4StDfNBe+ILos02I59e6n7whbwd/xPCOBD2jxN1H6hu1K69IEgts19wf09+rSurpAPGx+6QYzD5H5Y8D7jYNcOXlK4t+vC3CVg9pzfEDDvLfz181RSeWEtbp+6ooAkEbuP2Cd4LCBourjFoB9BzvFp9/JAv4fD8xBMkevmunzC4Hmh+IYR5Z4bHZaZ2q6sFzrpdxDCBw2KS8QwNfD+PMXbn+7qOG9pCbPBvv8Aws3m1udeAPFqDZMCDZM8BRL8KQCQ42ntqhcSPeuGXmnlDBFrAwaAk257rfxLWqVJrQJOcwD2hU8CxjnVnF5ysaDM7u2EI0cPETyVGF4I2qXucXBotA+aYkE1+L0RMOkiY6QuZ4z7QuMtpyRPxR029UzxvB6DAS4ugJFicRRZakBvM6+qclLmcRfNxNoXQcEwOa72kAfP7obhFI1KnhpzBBJJ8IHTmu0cxzYIYR6FbtkQsY8h1hbQK7FNMtyxbXrzTHK0i7YI6IephgDLSuYCOKLydogDsE2wtcS0nW4QP4aNJB0B2C3W05EW/lFgOpXLiRRHd0b+aqHCjlms+JNpOibUaLRTGWwgd1TVwlOqDJLjERr5opVTfQp/Acz+Z09diq8RWDzlzgaeHT0Kv/8AAhv5pB12KHxDKVHfNpHTzVZqrE4RrvgeSIuJ06rVZ7m05EGN+yrGKp1HAixnyhPWYVpHTfspbjXJRwTigc0z8Qgkc7onimDzAOJEaxzXLYqmaFURZs/JdThMSyqwXFreq1Yn0krYcS55BgGByKXZ3BdbXw+YgH4d0ixVFznEtEDZWFdzwDEls0XiHs56xy8kTxenLJ3bBHkgMc53grj46cNq/wDZpsHHrEjyCZY6sC0xcESOo2XD23ZlyleDojMfl21CZ4qsGgzyQ/C6ZIlH43h7qg+HTfUBa+MWL+C4CSJ3vrMp89rQMpHml/s/mphodqBA7IzidAgzrKlqyBMbwhlVhEBw5HVede0Xs06mB7sGLjtPLdei0q5aYKIrUGVB10V56HnXsxwlzWS7U+oHddD+A0EkpnUwBZIAsFUasCdVrWS7E4XkTCoNU0me7IIzeIOHXYo7F1zo0G+ygMO993hSkIsVhRXAMEH8wvB8lRT9lmF1miOy7bC4NosGjuUwGE3ERvZJVrmMDw4thoAHYIstImxJmE9FGNpUXYWTayamEAqu/TrrZQqhrjpCf1eHjeenVUnBX0VMIHNOxlUYmnIgz+yfjAROqoq4NIY5OuTDmkO2LB5k3+Ssa3IwEMOb+LE+pT/EYDeZ7D7lZTwQPMqmOTdWraxblqqnYVz9W67aLtzw9u4hTZg29vqhjhqXAXCC2x3smeHwrwNTHVddSwTRoPVZXwHQX6QhjzzjfCXPAgTr/YSzBcJrU2lzvCzfMTJ5QBdemP4Q6CQIi5/hAvw7gb3PaVd+GOOpcQzNyPlhtGYRI81sW0E+Sd4/hNOsfEADpJF/K9kuPs/UbZtS3dA+pWNwIMg9c1r+d1vg+Cd4muNm+Eb6FSxLQ5rajRDX6TaCNWwLBOuCUTHMxJ5E/dcJ4ej+XLJYacO4db4YbzOvkmLMM2CA6AfQlVC7Zcb8lFtH8zZkaibK65SJ16OWxFxF+ajTfn8JRGMMgIfC0/FOylUrxtMSWgXVNFrxfVNGUJdN76IxuEIG3NNTADMUIh2/NU1cA0jw3lHVKAOo+Srbg8p8Lo6HRNMCN4eQfhExZFUMLA8QH8ItoqN8UT2U6Ne8lqaYGbQAFmzz+yKMBo0hXtrN0ykTryK1ToNIP3WpTFeQEXF1lMDlfZWtwvXRSq0SDzHe6mmKX0p1A/vJYaTbyEWKYIub7XUKVJpmT6K6YBbheiqxuFjRv7JrkaNCtNcDYpphQ3CtIuP9oZ2DE2/aE+NFpm4VTqILgTpoSpphQcFETopjDdE5MC0z0CHqkkeGQN0/RitmDG4AHND18WxnwtzbFEuwpNj/AAtPwsDZNMC0scHQHMhBcYwjbOaIB/pR34a61i2wA114unNRz9LhmfZafwlwPxN9f4TelTJ8LZH3RTOGEBa2pY894XUd7p7TOUOBHQltwuv9nCDTPldIMLkoValKpPu3kFruVrH13XRcEp+7a9hOlxzINweyzb7dPmG3EKdwswwsbqDzmaN1lB2yykZj6uXLOihTqmoQGtyj6ouoxrhDvmp02tbZqKjXJEBvqq/dvdui6beeqgcSAICGB6ZcDzRlRrXaiD8lU3FtG0/RR/FsdqI7FDF7XEC4BHRYKo1yxy5Khrwbgqfvp1MhEWtynVZ7sE2sh8w6K4VG80F1KncrdSnqqqNUEyTZW03idfLcoI+7i50UvdjZZiCIsVlRwEXTBplMaqx0HVUsxDbXCx9RvMJgi2nqrfd/JVh9pDgVhxLQDJ9LoNsYO6k9uyqNdurZVdTHDYX9VcEqlW9t/koPYTqqPfuMRPdUVGOPxT85VxNWVawaDe6BdWLjOvNXfhd9VbQZBECxVkAwxZDg3LBPqtVDUJn7/wAqOLIIMuy5XAtMTBMgtkGwnmqHcSBjNmaQIMCxjfXddMRz3EXMmmXAiJBB8jHVGcAxfjDCZiGyf0mSPTTzVPGKAc2wMgAwehhxnbbulvvyyo1/5SL31/uvkuc9K9DoOgEHYx5c1Q8X+6E4fjS8Ai5A/wDobeaMo1Gutv8AJZqpsrne8Ij8T0+6rbhRPTor6WGAvYd1AK9zipNoE6Ih9Zg38ghX8Ua3SEBFHDXINljaTAYkTsl7+Jhxu6ywYhkxmFp7oGjcMOdlX+E2S0Y9rYgnVGYbig3N+0oLRhSZC27ClYcXeZvp/tEU8ZtY/ZAO3DmArMhFhoeWsq5ldp/2Ft9UafXRAMaJPP8AhbfQdAvoEUHgWIWDEN0/ZawCUqFjCz8L6q6niAFo40A3Hzun5EXYS0BR/DR/KI/FjkVSMZe6fkQ9xC37qItdX+/bZafWEyBKYjQYI5LKtMHVSbUBK297VUUNAH0VVakSLeSKJHRYMuxCQJsRggXA6gTYCASeY3WVsFJkEjoHNA9CmNVwk5SNpVYZ1BW5RzjXkVPhkQRGlt7bpDx7BOpjM0k05t/12CxYufPitXzA3B8bUZYCI56nsugw/EHE/D1KxYr0nLbeLGYJvPyWsRxVwdF4JAlaWJfTWeUMdji0uk9ksONdz+f7LaxZld+OIuwWIki3IHzUqdECo4SSQSQ0cvNYsWuXP+SBaWOcyo0vbYH09F0bXgO6HfziyxYp/J7Yi8v231V0rSxc9axlR1lgqQDJNhKxYmmK6mKIEiYInlYjkg8VjnNLY3t05SsWLcrOTaFqcbgxpbnvsia3ECabXWIcDJjTz8lixb69anPvFFHjZaBM+Ss/82Z1gSDoFtYpa69cTFtbiJa4UyQCQC08+arq8SLYN4mJBjX/AEsWLU9ONGtx7mkzf9phFN4kSRfnPcLFik9Li4Ywi0dlCpjD0WliaYFdxQk+IQOiw47strE1LH//2Q=="/>
          <p:cNvSpPr>
            <a:spLocks noChangeAspect="1" noChangeArrowheads="1"/>
          </p:cNvSpPr>
          <p:nvPr/>
        </p:nvSpPr>
        <p:spPr bwMode="auto">
          <a:xfrm>
            <a:off x="155575" y="-1143000"/>
            <a:ext cx="28098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thumb/7/79/2003-08-10_feather_04.JPG/325px-2003-08-10_feather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7" y="4446793"/>
            <a:ext cx="3095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59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64235"/>
              </p:ext>
            </p:extLst>
          </p:nvPr>
        </p:nvGraphicFramePr>
        <p:xfrm>
          <a:off x="20846" y="1377735"/>
          <a:ext cx="12171154" cy="505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301"/>
                <a:gridCol w="3944207"/>
                <a:gridCol w="5814646"/>
              </a:tblGrid>
              <a:tr h="593876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Animal Species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Normal Behaviors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Abnormal Behaviors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10070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Dog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Barking, marking,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chewing, digging, jumping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Aggression,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biting, growling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food aggression,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destructive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behaviors, house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soiling,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coprophagia</a:t>
                      </a:r>
                      <a:endParaRPr lang="en-US" sz="1800" dirty="0"/>
                    </a:p>
                  </a:txBody>
                  <a:tcPr/>
                </a:tc>
              </a:tr>
              <a:tr h="10070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Cat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Chasing, pouncing,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jumping, stalking, purring,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hissing, hunting, grooming,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scratching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 soiling,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chewing,excessive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self-grooming,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destructive scratching</a:t>
                      </a:r>
                      <a:endParaRPr lang="en-US" sz="1800" dirty="0"/>
                    </a:p>
                  </a:txBody>
                  <a:tcPr/>
                </a:tc>
              </a:tr>
              <a:tr h="7746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Rabbit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Grooming,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coprophagia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(eating feces), marking,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growling, thumping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Biting, striking,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hiding, screaming</a:t>
                      </a:r>
                      <a:endParaRPr lang="en-US" sz="1800" dirty="0"/>
                    </a:p>
                  </a:txBody>
                  <a:tcPr/>
                </a:tc>
              </a:tr>
              <a:tr h="123939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Bird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Screaming, mimicking,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preening feathers, biting,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beak grinding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Excessive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screaming, aggression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territorial,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feather picking, self destruction,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destructive chewing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6" y="211018"/>
            <a:ext cx="10365804" cy="1320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Distinguishing </a:t>
            </a:r>
            <a:r>
              <a:rPr lang="en-US" sz="3500" dirty="0" smtClean="0">
                <a:solidFill>
                  <a:srgbClr val="FF0000"/>
                </a:solidFill>
              </a:rPr>
              <a:t>Normal</a:t>
            </a:r>
            <a:r>
              <a:rPr lang="en-US" sz="3500" dirty="0" smtClean="0"/>
              <a:t> from </a:t>
            </a:r>
            <a:r>
              <a:rPr lang="en-US" sz="3500" dirty="0" smtClean="0">
                <a:solidFill>
                  <a:srgbClr val="FF0000"/>
                </a:solidFill>
              </a:rPr>
              <a:t>Abnormal</a:t>
            </a:r>
            <a:r>
              <a:rPr lang="en-US" sz="3500" dirty="0" smtClean="0"/>
              <a:t> Behaviors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904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9971"/>
              </p:ext>
            </p:extLst>
          </p:nvPr>
        </p:nvGraphicFramePr>
        <p:xfrm>
          <a:off x="398585" y="91440"/>
          <a:ext cx="11254153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552"/>
                <a:gridCol w="4055551"/>
                <a:gridCol w="496805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Animal Species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Normal Behaviors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Abnormal Behaviors</a:t>
                      </a:r>
                      <a:endParaRPr lang="en-US" sz="2000" dirty="0" smtClean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Horse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Kicking, biting, flattening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ears, whinnying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Bucking, rearing, charging,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destructive biting,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aggression, destructive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chewing</a:t>
                      </a:r>
                      <a:endParaRPr lang="en-US" sz="18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Cow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Pushing, tail swishing,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charging, pawing ground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Aggression, kicking biting</a:t>
                      </a:r>
                      <a:endParaRPr lang="en-US" sz="18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Goat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Butting, jumping,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climbing, chewing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Aggression, destructive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chewing, biting</a:t>
                      </a:r>
                      <a:endParaRPr lang="en-US" sz="18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Sheep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Butting, bumping, herd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instinct, vocal, playful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Aggression, biting</a:t>
                      </a:r>
                      <a:endParaRPr lang="en-US" sz="18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Pig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Biting, squealing, bumping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Aggression, charging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6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Socialization</a:t>
            </a:r>
            <a:r>
              <a:rPr lang="en-US" dirty="0"/>
              <a:t> and Exercise of </a:t>
            </a:r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657006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Provide </a:t>
            </a:r>
            <a:r>
              <a:rPr lang="en-US" sz="3200" dirty="0"/>
              <a:t>the human interaction animals need when hospitalized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Petting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Talking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Holding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Exercise</a:t>
            </a:r>
          </a:p>
          <a:p>
            <a:pPr lvl="1"/>
            <a:r>
              <a:rPr lang="en-US" sz="3200" dirty="0" smtClean="0"/>
              <a:t>Animals </a:t>
            </a:r>
            <a:r>
              <a:rPr lang="en-US" sz="3200" dirty="0"/>
              <a:t>may not urinate in the cage</a:t>
            </a:r>
          </a:p>
        </p:txBody>
      </p:sp>
      <p:sp>
        <p:nvSpPr>
          <p:cNvPr id="2" name="AutoShape 2" descr="data:image/jpeg;base64,/9j/4AAQSkZJRgABAQAAAQABAAD/2wCEAAkGBxQSEhQUEhQUFBUUFBQUFRUUFxcUFRUUFBQXFxQUFBQYHCggGBwlHBQUITEhJSkrLi4uFx8zODMsNygtLiwBCgoKDg0OGxAQGiwkHBwsLCwsLCwsLCwsLCwsLCwsLCwsLCwsLCwsLCwsLSwsLCwsLCwsLCwsLCwsLCwsLCwsLP/AABEIALEBHAMBIgACEQEDEQH/xAAcAAACAgMBAQAAAAAAAAAAAAAAAQIEAwUGBwj/xABCEAABBAAEAwcABwQGCwAAAAABAAIDEQQSITEFBkETIlFhcYGRBxQyUqGxwTNC4fAjYnKCotEVFjRDVHODkrLS8f/EABoBAQEAAwEBAAAAAAAAAAAAAAABAgMEBQb/xAAmEQEBAAICAgIBBAMBAAAAAAAAAQIRAxIhMQRBExQyUWFCUnEF/9oADAMBAAIRAxEAPwDf0hFpWvbfMmi0BSUEbRakSkUCpCdpZkAhFp2gSE0BArQmXJWqBCCUsyB2jMpAIKggmi6RmQO0iUFyTXKhapqdpEqAyKJamXozIIZUEJlybSqiGVY5Iwsz3rBJIrNpdKjo0isj3LGSs2qkHJkpZUVSqIgIyFTBTtDTddkl2Ku5Edmufbt6KXZFSEJVzIjImzopGFLslfEafZp2OjWmJGRbB0aj2adk6KQZ5JmNXRGjs07L0UTGolhWx7FLsU7HRrsqYarxiSEXkr2TopFiXZq/2aXYJ2OijlTDVd7FAh8k7HRTLEuzV4sSITadFHs0ZFyfN3PDcNJ2MQD3gAuc7Vrb2bQO9UfcLPyrzY3FHs5AGya5SNGvrcAdDXzqsZy4262zy4c8Zux0oYsmVIhRIKzajyqJakbSRCLUiEy5YyqlNyqzLOSqfEMS2Jhe7psPE/yCsvXmsdW+IRUaXG4HnrNLT2NEZNWLzNH3je67VwUw5Mc/2nLw58f7ogCpFCZctjUiGpFqlnSJQdehFIyrkemSdJhqVIBBRSYagQQQmQlSAQikw1ABKkyEsqBIAUsqMqBEIKMqeVBBCyUkURiIWo5mx3YQuPhHJIR/UibZH95xYz++t4vLvpT4qcuIYAcpOHw99NM0769wwf3AsOXLri2cHH2zkrzGN7pZC55LnOJc49STqT8raYWYtpzDlcxwcD4EGwVQ4Y3Rzj0/+lZsBJmzeunouTDxr+3bzebf6e98LxYnhjlGgkY11eBI1HsbHsrBC5n6MsRnwjmn/dSvaP7LqePxc5dWWL0cctyV5WWOrYrlqgQrRYsZasmFivkUCxWS1Y3BGPVXMa5/mj9jiCdosOT/ANSd3Zx+91p5rp8i4nnnFhuCxg6yYqCMC67scOYnf7zT70tPyc9cf/XT8Pj3yzf08x4cLcSfAleycBl7TDQuOpMbQT5tGU/iCvHuGDQ+ZAXrXJWuEZ/VdIP8ZP6rV8O6rd/6E22ZaouarRaoFq9B5NivkQAs2RAYiadcWJZFmyoyLj29TTDkTDFlyoLUNMRYllWXKjKm00xBiYaslIpFYy1GRZKRSbRjyJ5VOkUiseRGRZaQAiaYw1LIsuRGVF0xZEsiz0gNTaaV3N3rXy/nZfPnNnEjMNyc02IldroS6QhumY1TaGwPqva+ceNfVYhlBLpA8NcNhlaA4eekn8QvnySTNFfgKHyb/RcvNnu6dvx8NefsYT9nXiCjh7SBfnp5qWDHdHoFYjjo14LHGelzy1ufy9G+iOX/AGln/LeP8YP6L0Mt0Xmf0TOrEzN8YL/7ZGf+y9Qfpuuzjvhwck3WDIouFKxV7LW8WfKxtsdGP7Xh8q58swm6cfDlndSMOLxmhMdOI3HUeoXHca5jJY4O7rhqxw61u011UsVNK9+cSRNeOrWv1HgSG0U+JyROZmka3M6swIokjqD49QaXDn8jK+r4ehh8XCTzPLc8qcVM8Qzan7PvuD76/gvOubMfnikAJ1xWIeR6SZR/hd+Hous5axUbWvItpFAMOlZaAPnpfyvNsRiS+NxP7xLtyftd41+Cw/Jbjqts4sccu0a6HElmWuhzevRdJwjnqbDx9mxkRGYutwcTZ9HDwXKFNjbITHkyx9LnxYZ/uj3bl3iRxMAkc0NddOaLq6BFXrs4LY5V5/yTzI2CJ7ZGSOzyukbkp1NIGlE30XpAFr1eLk7Yx4PNx9M7PpWyoyrPlSyrdtp06xCVp2uN6OwhK0WibNFJWi0NmQlSLTtF2SdJWmhsqRSLTtDZUhO0rQ2axYidrAC4tFua0WasucAAPE67DXRZLWj5xZKYA6F0rXMka49iaeWah1aXpYOngFLvXglk9+ll/GWgjRuuWu+NnTmEHUeI18CQ3fRZsBxESvY3KO8HurM0ghjnBwOXX9wg+BNbrzkuxrNfrGNBHk0/YcS6rj2p5cB60sGKmxeXL9ZnsANbnAAb2bjtlaN2v08nlYXHl0znLwS73VT6S+NsnfhxHHJGGxYhxZI3ILc1ptozEGhHvpsF5rm/ojr+9XsAK/X4C6PnCRxniDiC4QOBI6mn2fVcqXdPT8ly8k1bI7uG9sZlftYZOQKC3/K/D3YgyF5DQ1vdB7pe8k0xpOl0Hn2HqOWzLfcFxOIlMcbHaNlDwK6g3Z8Rq7RYzKxneOX27rkGB+FxLpZWPyOhc0ZRmNl7HAlu40ad13eCxIxLi/Xswe6CKO2pI+QsXLmCDGAu1PX1PioP4rHHihBmAe/vZdBYN7eOx+FM+fKzqcfxscb2dKxzSwtobaLncZy9LIMzMZG3TRj213vA+X+S3gZ1C1PFO61zgLPgf53WvG78Vvyn25d3Jb3TXNO09bY9rGjzILgaWwxXJsZb+2Y5w2a57K/8t/Vc1xHmUMJBYw1uM35ha5/NUZBHYNuzrm29qW3U1rTmtu97bLiXL80THuy91rS4ltFteNg6bLy9kncI8l6D/rRH2U4bAA50EjQS/Rpc0gurrVlebtdoVjJpsl2iVegaO6d6onzo7GlSKz4eTexeh/Iqwsep4OaQ4dnaMw1mNgGSHs5GkgDVwfRPqNVt+V+IYiUkThoFHLTaOmXW/danhksEbu1kMk2VodT8oogh2uWhWlUrfFOYMNi+yfJFPkjzRObAKtgLXOcQB3t2gD1PRdGPL1ynSePtx58N5ML+S+fr+nXZUw1cGcRha+zjw/Kdczy3tb1ddbFndB3vRZG4rhhvtW8RIBqOmF1RUC1psaEEuFeS6f1U/iuL9Flf8o9XzIzKIQqJZkZlFJUTtK0qQglmQHKJCAgZcpBygi0DtMuUSgIJByCVCkwgkCprEkXIMuZUuL4EYiJ0ZNXRB3pwNg1/O6sgqQKFkvh4Vz4P6XDsdHkMTMREX209rle85u6brv1R1qlwuIbtppQF+Jr+IXuH0tcLDoYZmtALJgHkAA5Zhlsnr3gwe68bbES/Q0I2NIPQEgG9vFzney4ebHV8PS+Pncp5UnRahvXr6+H5L0r6O+XS0CU6l9H0HRcRwLhD8XNkjptai/AefU6gn3XtHKuBdGwNIIIAsH4XPlXVJ5brFAxs7uui8h4lJO7iDpw1xEBYSC0tJb1Avc7r2s4e9CqfFeFX3owNaDvSxqtU8NuU2z8LxjZI2uB3AOuhUsdGC0rHHhRloCiPkHdZxh9/PorEs8OIn4DhHkiWOv7JyXfmFZwX0acPkd9mUNI6SnfTe731VnmbDFveAryGo9Qq/A+LU8W7urO2tckcZzvyfFC+X6s6RrIWOLg8h5cWNs60KBOnsV5zei9f58xFNxBFU9juvi3X814+rjalNyyYdtmvGxroNQQNVB/T0Clh99dqP5FZ/afT0rHcRcIzmjwrRp+wklfY8Mr70rz6LNy9gRjSae6IRg/YA1cayk34a/wWq5bghklgaWg5slgm2mxqKO+5XqWEwEUN9lGyMHfI0Nutrpd/Fxz3PTxuflt8X255vJ3T6xJs0bN2u3devTw62sjOUz/xMu52A9uu9UulCkunrHL2rcIStO1pdQQgIQCEBBQAQgIKACCgIKBpBCEDpIISQMhIpkqBVQ1MLGFNouqUpGHGYNk0bo5BbXij+hHmDRB8l4xy7yTPiXOblLGuD2F9W0uhLo3a7bOArfQnpr77Fwtx+1oPxV/DQxRNytDWgFzq27z3Fzj7kk+64/kcmN8R6PxuHLG2308p5O+jebCyuc5wyHKWj94ECyfXUtPp6LtDgy132ffy81uOK8aigjdI9zQ1oJJJDbroL3KIMcZAA5hAI8tdPELit29DHHUa0N1+FIRK5NAOirV4rBlpEwBVsQ2lcBVfFnT9VnErneLOeWlt9PC1wDgY5CL8wTofYLveKkkEHun7w1HwvNuPwsa6+1e9+xzFta+AFUs2i+KfHiHwy3qezdVk6EC9PhecdF2csUhYaIc0gj+tttruuLVxGR7fs+n5LLwxwEseasudode2UmnfgSrOBlpnpa7zhPEXshjANUxvQWNL/VdPHxdr7cfP8m8c9b+ncct8NbBhoWBotsbbJAzWddT46rZkrghxqX77lew3MTxvqvTkkmo8W8lt3XXhSC0+C4xn3bS2jJQQrpZlK3VITQud1kUUik0CRSaECpFFNJUGVGVNCgWVGVNIKhZUw1NChosqMidJFVNCOKyAt5gsGGU4jULVYGQNcMy3k8wDVyfJzynh3/D48b5vsYrFBo1XlfM3NhbicrWukolrqfkH2S5zI2URIQ3U2WjWrNGuwx2NF5b3NeK0ruW8G+WskgMhL3tZI4MIDe87W8lgV3aJtcU/l32/Uc214xcUb5mHI9pdDpRDbIDqGxI191f5c4z2UbY2EkQDsyC7M4Aasb3Teja3vRdVNLG91MytbGA1rQBQyjQADYAUKXmPMnLp+syzNh7SKaUSMkjYZHBpjAyNDO9G4PBN1VVr4J5LNeY9c4RxVs7AQdP50VuSNczyuXCKMyaSGOPtL0JkyAPJ8yQT6rfibRYWNsvhXneei1uJxdDQq7iDd6rmOJ4vIdNfL+KykYZXSWIxTXeHmFyvH8JGWkhrfwr+C2RxtnUCvXULW8ahBacpJvp09/BZxpy8uJ7XKDRyn139b9ly0ookeZXUcVDWAg0T1Aolc5Jh3E2Gu+FlIwlkvlLC6jL4uA+dF20UmgHgua4PgCDmcKrYfqV0ULF28GNk2835vJLlqfSy16ytcsbGLO1i6o87JOOUjqQrIxb/AL7vlV2tWUMWyVqr1nMmmGKS53pMdp5k08qCNotSGiCUESUrUkwAggHKWqYaglFRJStStCIiSgKadoIEpZlK7ToIHCy+tfJ/JbDFR90d4+zVQYSNv5+E+MwzyxM7NsBGpd21kb6EDUnRcvyfTu+HrdiuwxGQNaHPfvdUABuSVk4hxBsQy1RIOuxrr+S0s/Em4b+jjMTp3kDLAzKAPA76b6n4Wh5o4qTLGD+8HAeTgQD+H5rk07blr02nC8WC4l2mdztvukaE/AWwZh+zYGtNgXV66eC5PDYtsc0bPHT8APzXU4jiIYNRbf3j92+p+VjZpcazYPFAgg6EdOqtRT1uVr4ZWSbmyNndfkfkbVPjbw1oBkDTqQa3HqDQKnXdZXKSNri5wfZef8f4jT968t0P4tOSWgWBoHWNR5jVVPqeY5nb/K6uP4+WTh5vmYYzxd1CDil1TXb66V7+ajiGvf5BXmwgLIzDl2wXVj8XGe3n5/Ozvppf9HNvUX6pnBA7BdJBwkndbPD8LaOi6JhJNOW5ZZXdcZ/ohwGbIaUG4ZejxQUqWO4JG/UDK7xGx9QrqJZdOKbCsmRbXFcFkZsMw8R/kqDoyDqCPVZNVYw1SCYCkAqxr1MOUkAIJXO9JElAKkEAIEEFMlK0VEJgqSEQBRKlaVoqKYTtMFEIBJylSiUAmEqQAgmCtRzDwZ+KIJne0bZW2G17HVbVCmpWW/GnK4DkwQuD45CHC6NXve9nzK1nFeRpZXNd9Y1bdHbVxsn7JXfKJasbhjfcJnlPVrzB/JmKY8P7UlwINtrodNCtrHFjRvR8e5uPld0AgsU/Fh/DL8vJ/s8zm5Xne4va6SMnfIcjT7WrcPAJ6AfmfXV5s/NrvyxYzBayxwxnqMMss8vdcfDwKTrQ97Wxg4Gwfa1W9MBHRQLD4Lbtp/HI144VGOiytwbBsFY9kiVTUQELVJzB0TACChpjoqJCzAIcrs0wFYZcO132mgq5lUS1Nsbi1EvBYz0pVjy+OjlvjGllKy2xvHG3USEyUArQ6SpSAQCk4oByWVAKeZAgFIIJRSKRKKRSMqIAnaAEGkUiUgU6RlRAnaSZKCJKdJWmCgdIpBKRKKdIISBRaIaSE0AEiE0KKiQPBQMQWS01UVzhvNRdhlapKldp1ikIiolpCvkJZE7J1UTaQ9FdMSh2Cu00qlLL5qy+BQGHKuzSyU2oQsGZpIQgQTCEIGkUIUCUwhCoZUChCkKbf1/yTQhAyk5NCKxqTUIVQPSQhQIqQQhUMqIQhCpIQhQJS6oQgSSEIUFSCEIApIQgChCEH//Z"/>
          <p:cNvSpPr>
            <a:spLocks noChangeAspect="1" noChangeArrowheads="1"/>
          </p:cNvSpPr>
          <p:nvPr/>
        </p:nvSpPr>
        <p:spPr bwMode="auto">
          <a:xfrm>
            <a:off x="155575" y="-2484438"/>
            <a:ext cx="828675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encrypted-tbn1.gstatic.com/images?q=tbn:ANd9GcTl9Lj3UFHY95y0GSP7VATr2djgf-uhGMe0cg5o5PjAZCfedZJ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954" y="2264283"/>
            <a:ext cx="3945614" cy="296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Procedures to Evaluate the Safety of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Vital </a:t>
            </a:r>
            <a:r>
              <a:rPr lang="en-US" sz="2400" dirty="0" smtClean="0">
                <a:solidFill>
                  <a:srgbClr val="FF0000"/>
                </a:solidFill>
              </a:rPr>
              <a:t>Signs</a:t>
            </a:r>
          </a:p>
          <a:p>
            <a:pPr lvl="1"/>
            <a:r>
              <a:rPr lang="en-US" sz="2400" dirty="0" smtClean="0"/>
              <a:t>Measurements </a:t>
            </a:r>
            <a:r>
              <a:rPr lang="en-US" sz="2400" dirty="0"/>
              <a:t>to assess the basic functions of the body and </a:t>
            </a:r>
            <a:r>
              <a:rPr lang="en-US" sz="2400" dirty="0" smtClean="0"/>
              <a:t>include</a:t>
            </a:r>
          </a:p>
          <a:p>
            <a:pPr lvl="2"/>
            <a:r>
              <a:rPr lang="en-US" sz="2400" dirty="0" smtClean="0"/>
              <a:t>heart rate</a:t>
            </a:r>
          </a:p>
          <a:p>
            <a:pPr lvl="2"/>
            <a:r>
              <a:rPr lang="en-US" sz="2400" dirty="0" smtClean="0"/>
              <a:t>respiratory rate</a:t>
            </a:r>
          </a:p>
          <a:p>
            <a:pPr lvl="2"/>
            <a:r>
              <a:rPr lang="en-US" sz="2400" dirty="0" smtClean="0"/>
              <a:t>Temperature</a:t>
            </a:r>
          </a:p>
          <a:p>
            <a:pPr lvl="2"/>
            <a:r>
              <a:rPr lang="en-US" sz="2400" dirty="0" smtClean="0"/>
              <a:t>blood pressure</a:t>
            </a:r>
          </a:p>
          <a:p>
            <a:pPr lvl="2"/>
            <a:r>
              <a:rPr lang="en-US" sz="2400" dirty="0" smtClean="0"/>
              <a:t>mucous </a:t>
            </a:r>
            <a:r>
              <a:rPr lang="en-US" sz="2400" dirty="0"/>
              <a:t>membrane </a:t>
            </a:r>
            <a:r>
              <a:rPr lang="en-US" sz="2400" dirty="0" smtClean="0"/>
              <a:t>color</a:t>
            </a:r>
          </a:p>
          <a:p>
            <a:pPr lvl="2"/>
            <a:r>
              <a:rPr lang="en-US" sz="2400" dirty="0" smtClean="0"/>
              <a:t>capillary refill time</a:t>
            </a:r>
          </a:p>
          <a:p>
            <a:pPr lvl="2"/>
            <a:r>
              <a:rPr lang="en-US" sz="2400" dirty="0" smtClean="0"/>
              <a:t>weight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9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1323</Words>
  <Application>Microsoft Office PowerPoint</Application>
  <PresentationFormat>Widescreen</PresentationFormat>
  <Paragraphs>281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Facet</vt:lpstr>
      <vt:lpstr>Objective 5.02</vt:lpstr>
      <vt:lpstr>Essential Questions</vt:lpstr>
      <vt:lpstr>Animal Behavior</vt:lpstr>
      <vt:lpstr>Instinctive Behavior</vt:lpstr>
      <vt:lpstr>Animal Behavior</vt:lpstr>
      <vt:lpstr>Distinguishing Normal from Abnormal Behaviors </vt:lpstr>
      <vt:lpstr>PowerPoint Presentation</vt:lpstr>
      <vt:lpstr>Socialization and Exercise of Patients</vt:lpstr>
      <vt:lpstr>Examination Procedures to Evaluate the Safety of Animals</vt:lpstr>
      <vt:lpstr>Examination Procedures to Evaluate the Safety of Animals</vt:lpstr>
      <vt:lpstr>Examination Procedures to Evaluate the Safety of Animals</vt:lpstr>
      <vt:lpstr>PowerPoint Presentation</vt:lpstr>
      <vt:lpstr>Examination Procedures to Evaluate the Safety of Animals</vt:lpstr>
      <vt:lpstr>Examination Procedures to Evaluate the Safety of Animals</vt:lpstr>
      <vt:lpstr>Examination Procedures to Evaluate the Safety of Animals</vt:lpstr>
      <vt:lpstr>Examination Procedures to Evaluate the Safety of Animals</vt:lpstr>
      <vt:lpstr>Examination Procedures to Evaluate the Safety of Animals</vt:lpstr>
      <vt:lpstr>Examination Procedures to Evaluate the Safety of Animals</vt:lpstr>
      <vt:lpstr>Veterinary Assisting Procedures and Proper Handling to Ensure the Safety of Animals</vt:lpstr>
      <vt:lpstr>Dental Care</vt:lpstr>
      <vt:lpstr>Dental Care</vt:lpstr>
      <vt:lpstr>Dental Care</vt:lpstr>
      <vt:lpstr>Dental Care</vt:lpstr>
      <vt:lpstr>Dental Care</vt:lpstr>
      <vt:lpstr>Fluid Administration</vt:lpstr>
      <vt:lpstr>Fluid Administration</vt:lpstr>
      <vt:lpstr>IV Catheter Monitoring</vt:lpstr>
      <vt:lpstr>IV Catheter Monitoring</vt:lpstr>
      <vt:lpstr>IV Fluid Monitoring</vt:lpstr>
      <vt:lpstr>Euthansia</vt:lpstr>
      <vt:lpstr>Euthansia</vt:lpstr>
      <vt:lpstr>Expressing Anal Glands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5.02</dc:title>
  <dc:creator>jkinney</dc:creator>
  <cp:lastModifiedBy>Kelly Durdock</cp:lastModifiedBy>
  <cp:revision>11</cp:revision>
  <dcterms:created xsi:type="dcterms:W3CDTF">2015-01-22T14:55:02Z</dcterms:created>
  <dcterms:modified xsi:type="dcterms:W3CDTF">2016-11-03T00:41:20Z</dcterms:modified>
</cp:coreProperties>
</file>