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79" r:id="rId6"/>
    <p:sldId id="263" r:id="rId7"/>
    <p:sldId id="262" r:id="rId8"/>
    <p:sldId id="264" r:id="rId9"/>
    <p:sldId id="280" r:id="rId10"/>
    <p:sldId id="277" r:id="rId11"/>
    <p:sldId id="278" r:id="rId12"/>
    <p:sldId id="266" r:id="rId13"/>
    <p:sldId id="281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78" y="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C7823ADD-A375-40EC-BF91-F0A7B37B615B}" type="datetimeFigureOut">
              <a:rPr lang="en-US" smtClean="0"/>
              <a:pPr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7CC00AB-7050-4CF3-93C8-A89AA61D3CB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903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3ADD-A375-40EC-BF91-F0A7B37B615B}" type="datetimeFigureOut">
              <a:rPr lang="en-US" smtClean="0"/>
              <a:pPr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00AB-7050-4CF3-93C8-A89AA61D3C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06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3ADD-A375-40EC-BF91-F0A7B37B615B}" type="datetimeFigureOut">
              <a:rPr lang="en-US" smtClean="0"/>
              <a:pPr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00AB-7050-4CF3-93C8-A89AA61D3CB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864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3ADD-A375-40EC-BF91-F0A7B37B615B}" type="datetimeFigureOut">
              <a:rPr lang="en-US" smtClean="0"/>
              <a:pPr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00AB-7050-4CF3-93C8-A89AA61D3C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210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3ADD-A375-40EC-BF91-F0A7B37B615B}" type="datetimeFigureOut">
              <a:rPr lang="en-US" smtClean="0"/>
              <a:pPr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00AB-7050-4CF3-93C8-A89AA61D3C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44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3ADD-A375-40EC-BF91-F0A7B37B615B}" type="datetimeFigureOut">
              <a:rPr lang="en-US" smtClean="0"/>
              <a:pPr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00AB-7050-4CF3-93C8-A89AA61D3C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460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3ADD-A375-40EC-BF91-F0A7B37B615B}" type="datetimeFigureOut">
              <a:rPr lang="en-US" smtClean="0"/>
              <a:pPr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00AB-7050-4CF3-93C8-A89AA61D3CB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746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3ADD-A375-40EC-BF91-F0A7B37B615B}" type="datetimeFigureOut">
              <a:rPr lang="en-US" smtClean="0"/>
              <a:pPr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00AB-7050-4CF3-93C8-A89AA61D3CB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478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3ADD-A375-40EC-BF91-F0A7B37B615B}" type="datetimeFigureOut">
              <a:rPr lang="en-US" smtClean="0"/>
              <a:pPr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00AB-7050-4CF3-93C8-A89AA61D3CB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447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3ADD-A375-40EC-BF91-F0A7B37B615B}" type="datetimeFigureOut">
              <a:rPr lang="en-US" smtClean="0"/>
              <a:pPr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00AB-7050-4CF3-93C8-A89AA61D3C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71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3ADD-A375-40EC-BF91-F0A7B37B615B}" type="datetimeFigureOut">
              <a:rPr lang="en-US" smtClean="0"/>
              <a:pPr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00AB-7050-4CF3-93C8-A89AA61D3CB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713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3ADD-A375-40EC-BF91-F0A7B37B615B}" type="datetimeFigureOut">
              <a:rPr lang="en-US" smtClean="0"/>
              <a:pPr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00AB-7050-4CF3-93C8-A89AA61D3C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9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3ADD-A375-40EC-BF91-F0A7B37B615B}" type="datetimeFigureOut">
              <a:rPr lang="en-US" smtClean="0"/>
              <a:pPr/>
              <a:t>9/1/2016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00AB-7050-4CF3-93C8-A89AA61D3CB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177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3ADD-A375-40EC-BF91-F0A7B37B615B}" type="datetimeFigureOut">
              <a:rPr lang="en-US" smtClean="0"/>
              <a:pPr/>
              <a:t>9/1/2016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00AB-7050-4CF3-93C8-A89AA61D3CB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469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3ADD-A375-40EC-BF91-F0A7B37B615B}" type="datetimeFigureOut">
              <a:rPr lang="en-US" smtClean="0"/>
              <a:pPr/>
              <a:t>9/1/2016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00AB-7050-4CF3-93C8-A89AA61D3C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95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3ADD-A375-40EC-BF91-F0A7B37B615B}" type="datetimeFigureOut">
              <a:rPr lang="en-US" smtClean="0"/>
              <a:pPr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00AB-7050-4CF3-93C8-A89AA61D3CB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441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3ADD-A375-40EC-BF91-F0A7B37B615B}" type="datetimeFigureOut">
              <a:rPr lang="en-US" smtClean="0"/>
              <a:pPr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00AB-7050-4CF3-93C8-A89AA61D3C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80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823ADD-A375-40EC-BF91-F0A7B37B615B}" type="datetimeFigureOut">
              <a:rPr lang="en-US" smtClean="0"/>
              <a:pPr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7CC00AB-7050-4CF3-93C8-A89AA61D3C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&amp;esrc=s&amp;frm=1&amp;source=images&amp;cd=&amp;cad=rja&amp;docid=KljD5QH8RoCvwM&amp;tbnid=qR_ACDLTzXiXvM:&amp;ved=0CAUQjRw&amp;url=http://www.lisisoft.com/tools/veterinary-medical-dictionary.html&amp;ei=x_L7UfmnBYWD2QX8h4CAAg&amp;psig=AFQjCNFdwgVh2Rfja2v-dm2iJmIm42a4sQ&amp;ust=137555257738605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Record Keeping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Essential Standard: </a:t>
            </a:r>
            <a:r>
              <a:rPr lang="en-US" dirty="0" smtClean="0"/>
              <a:t>Apply </a:t>
            </a:r>
            <a:r>
              <a:rPr lang="en-US" dirty="0"/>
              <a:t>proper usage of veterinary </a:t>
            </a:r>
            <a:r>
              <a:rPr lang="en-US" dirty="0" smtClean="0"/>
              <a:t>practice management procedures</a:t>
            </a:r>
          </a:p>
          <a:p>
            <a:endParaRPr lang="en-US" dirty="0"/>
          </a:p>
          <a:p>
            <a:r>
              <a:rPr lang="en-US" b="1" dirty="0"/>
              <a:t>Objective</a:t>
            </a:r>
            <a:r>
              <a:rPr lang="en-US" dirty="0"/>
              <a:t>: </a:t>
            </a:r>
            <a:r>
              <a:rPr lang="en-US" dirty="0" smtClean="0"/>
              <a:t>Analyze </a:t>
            </a:r>
            <a:r>
              <a:rPr lang="en-US" dirty="0"/>
              <a:t>methods to correctly maintain </a:t>
            </a:r>
            <a:r>
              <a:rPr lang="en-US" dirty="0" smtClean="0"/>
              <a:t>veterinary medical </a:t>
            </a:r>
            <a:r>
              <a:rPr lang="en-US" dirty="0"/>
              <a:t>records</a:t>
            </a:r>
          </a:p>
        </p:txBody>
      </p:sp>
    </p:spTree>
    <p:extLst>
      <p:ext uri="{BB962C8B-B14F-4D97-AF65-F5344CB8AC3E}">
        <p14:creationId xmlns:p14="http://schemas.microsoft.com/office/powerpoint/2010/main" val="250778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364572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016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6908"/>
          <a:stretch/>
        </p:blipFill>
        <p:spPr bwMode="auto">
          <a:xfrm>
            <a:off x="990600" y="274741"/>
            <a:ext cx="7162800" cy="62072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84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Record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933" y="2438400"/>
            <a:ext cx="7848599" cy="3910665"/>
          </a:xfrm>
        </p:spPr>
        <p:txBody>
          <a:bodyPr>
            <a:normAutofit/>
          </a:bodyPr>
          <a:lstStyle/>
          <a:p>
            <a:r>
              <a:rPr lang="en-US" sz="3000" dirty="0" smtClean="0"/>
              <a:t>All information must be recorded in </a:t>
            </a:r>
            <a:r>
              <a:rPr lang="en-US" sz="3000" b="1" dirty="0" smtClean="0">
                <a:solidFill>
                  <a:srgbClr val="0070C0"/>
                </a:solidFill>
              </a:rPr>
              <a:t>BLUE</a:t>
            </a:r>
            <a:r>
              <a:rPr lang="en-US" sz="3000" dirty="0" smtClean="0"/>
              <a:t> or </a:t>
            </a:r>
            <a:r>
              <a:rPr lang="en-US" sz="3000" b="1" dirty="0" smtClean="0"/>
              <a:t>BLACK</a:t>
            </a:r>
            <a:r>
              <a:rPr lang="en-US" sz="3000" dirty="0" smtClean="0"/>
              <a:t> ink</a:t>
            </a:r>
            <a:r>
              <a:rPr lang="en-US" sz="3000" dirty="0"/>
              <a:t> </a:t>
            </a:r>
            <a:r>
              <a:rPr lang="en-US" sz="3000" dirty="0" smtClean="0"/>
              <a:t>(NEVER in pencil or other ink colors)</a:t>
            </a:r>
          </a:p>
          <a:p>
            <a:r>
              <a:rPr lang="en-US" sz="3000" dirty="0" smtClean="0"/>
              <a:t>All information should be accurate and legible – if a mistake is made then place a single line through the error and initial the error then place the corrected statement after the entry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737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Record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933" y="2438400"/>
            <a:ext cx="7848599" cy="3910665"/>
          </a:xfrm>
        </p:spPr>
        <p:txBody>
          <a:bodyPr>
            <a:normAutofit/>
          </a:bodyPr>
          <a:lstStyle/>
          <a:p>
            <a:r>
              <a:rPr lang="en-US" sz="3000" dirty="0" smtClean="0"/>
              <a:t>Record all communications with clients in the record and </a:t>
            </a:r>
            <a:r>
              <a:rPr lang="en-US" sz="3000" b="1" dirty="0" smtClean="0"/>
              <a:t>initial</a:t>
            </a:r>
          </a:p>
          <a:p>
            <a:r>
              <a:rPr lang="en-US" sz="3000" b="1" dirty="0" smtClean="0"/>
              <a:t>One</a:t>
            </a:r>
            <a:r>
              <a:rPr lang="en-US" sz="3000" dirty="0" smtClean="0"/>
              <a:t> record per patient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319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490135"/>
            <a:ext cx="7619999" cy="3682065"/>
          </a:xfrm>
        </p:spPr>
        <p:txBody>
          <a:bodyPr>
            <a:normAutofit fontScale="92500"/>
          </a:bodyPr>
          <a:lstStyle/>
          <a:p>
            <a:r>
              <a:rPr lang="en-US" sz="3200" b="1" dirty="0" smtClean="0"/>
              <a:t>SOAP</a:t>
            </a:r>
            <a:r>
              <a:rPr lang="en-US" sz="3200" dirty="0" smtClean="0"/>
              <a:t>: </a:t>
            </a:r>
            <a:r>
              <a:rPr lang="en-US" sz="3200" i="1" dirty="0" smtClean="0"/>
              <a:t>Subjective, Objective, Assessment, and Plan</a:t>
            </a:r>
            <a:r>
              <a:rPr lang="en-US" sz="3200" dirty="0" smtClean="0"/>
              <a:t>.</a:t>
            </a:r>
          </a:p>
          <a:p>
            <a:pPr lvl="1"/>
            <a:r>
              <a:rPr lang="en-US" sz="2800" b="1" dirty="0" smtClean="0"/>
              <a:t>Subjective: </a:t>
            </a:r>
            <a:r>
              <a:rPr lang="en-US" sz="2800" dirty="0" smtClean="0"/>
              <a:t>Animal’s overall appearance (Demeanor)</a:t>
            </a:r>
          </a:p>
          <a:p>
            <a:pPr lvl="1"/>
            <a:r>
              <a:rPr lang="en-US" sz="2800" b="1" dirty="0" smtClean="0"/>
              <a:t>Objective: </a:t>
            </a:r>
            <a:r>
              <a:rPr lang="en-US" sz="2800" dirty="0" smtClean="0"/>
              <a:t>Vials- TPR (Temperature, Pulse, Respiration), Weight, and Basic Goals of exam</a:t>
            </a:r>
          </a:p>
          <a:p>
            <a:pPr lvl="1"/>
            <a:r>
              <a:rPr lang="en-US" sz="2800" b="1" dirty="0" smtClean="0"/>
              <a:t>Assessment</a:t>
            </a:r>
            <a:r>
              <a:rPr lang="en-US" sz="2800" dirty="0" smtClean="0"/>
              <a:t>: Veterinary Diagnosis</a:t>
            </a:r>
          </a:p>
          <a:p>
            <a:pPr lvl="1"/>
            <a:r>
              <a:rPr lang="en-US" sz="2800" b="1" dirty="0" smtClean="0"/>
              <a:t>Plan: </a:t>
            </a:r>
            <a:r>
              <a:rPr lang="en-US" sz="2800" dirty="0" smtClean="0"/>
              <a:t>Treatment or Procedure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755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Filing Medical 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7696200" cy="3444997"/>
          </a:xfrm>
        </p:spPr>
        <p:txBody>
          <a:bodyPr>
            <a:noAutofit/>
          </a:bodyPr>
          <a:lstStyle/>
          <a:p>
            <a:r>
              <a:rPr lang="en-US" sz="2800" dirty="0" smtClean="0"/>
              <a:t>Paper or Computer records are available</a:t>
            </a:r>
          </a:p>
          <a:p>
            <a:pPr lvl="1"/>
            <a:r>
              <a:rPr lang="en-US" sz="2400" dirty="0" smtClean="0"/>
              <a:t>Most facilities use a combination of both</a:t>
            </a:r>
          </a:p>
          <a:p>
            <a:pPr lvl="2"/>
            <a:r>
              <a:rPr lang="en-US" sz="2000" dirty="0" smtClean="0"/>
              <a:t>Records written first then entered into the computer</a:t>
            </a:r>
          </a:p>
          <a:p>
            <a:r>
              <a:rPr lang="en-US" sz="2800" dirty="0" smtClean="0"/>
              <a:t>Paper Records:</a:t>
            </a:r>
          </a:p>
          <a:p>
            <a:pPr lvl="1"/>
            <a:r>
              <a:rPr lang="en-US" sz="2400" dirty="0" smtClean="0"/>
              <a:t>Stored in a file folder or manila envelope with pockets or clasps</a:t>
            </a:r>
            <a:endParaRPr lang="en-US" sz="2400" dirty="0"/>
          </a:p>
          <a:p>
            <a:r>
              <a:rPr lang="en-US" sz="2800" dirty="0" smtClean="0"/>
              <a:t>Computer Records:</a:t>
            </a:r>
          </a:p>
          <a:p>
            <a:pPr lvl="1"/>
            <a:r>
              <a:rPr lang="en-US" sz="2400" dirty="0" smtClean="0"/>
              <a:t>Variety of programs exist</a:t>
            </a:r>
          </a:p>
        </p:txBody>
      </p:sp>
    </p:spTree>
    <p:extLst>
      <p:ext uri="{BB962C8B-B14F-4D97-AF65-F5344CB8AC3E}">
        <p14:creationId xmlns:p14="http://schemas.microsoft.com/office/powerpoint/2010/main" val="1174397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of Medical 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490135"/>
            <a:ext cx="4724400" cy="3834465"/>
          </a:xfrm>
        </p:spPr>
        <p:txBody>
          <a:bodyPr>
            <a:noAutofit/>
          </a:bodyPr>
          <a:lstStyle/>
          <a:p>
            <a:r>
              <a:rPr lang="en-US" dirty="0" smtClean="0"/>
              <a:t>Common </a:t>
            </a:r>
            <a:r>
              <a:rPr lang="en-US" dirty="0" smtClean="0"/>
              <a:t>Filing Systems:</a:t>
            </a:r>
          </a:p>
          <a:p>
            <a:pPr lvl="1"/>
            <a:r>
              <a:rPr lang="en-US" b="1" dirty="0" smtClean="0"/>
              <a:t>Alphabetical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By client’s last name with color code and first 2-3 letter of the last name</a:t>
            </a:r>
          </a:p>
          <a:p>
            <a:pPr lvl="1"/>
            <a:r>
              <a:rPr lang="en-US" b="1" dirty="0" smtClean="0"/>
              <a:t>Numerical</a:t>
            </a:r>
            <a:r>
              <a:rPr lang="en-US" dirty="0" smtClean="0"/>
              <a:t>: </a:t>
            </a:r>
          </a:p>
          <a:p>
            <a:pPr lvl="2"/>
            <a:r>
              <a:rPr lang="en-US" dirty="0" smtClean="0"/>
              <a:t>Client assigned number or each patient assigned a number</a:t>
            </a:r>
          </a:p>
          <a:p>
            <a:pPr lvl="2"/>
            <a:r>
              <a:rPr lang="en-US" dirty="0" smtClean="0"/>
              <a:t>Each digit is assigned a color and year is clearly identified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335804"/>
            <a:ext cx="2857500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65464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Consent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Consent forms</a:t>
            </a:r>
            <a:r>
              <a:rPr lang="en-US" sz="3200" dirty="0" smtClean="0"/>
              <a:t> are used to identify </a:t>
            </a:r>
            <a:r>
              <a:rPr lang="en-US" sz="3200" dirty="0" smtClean="0"/>
              <a:t>to the client any </a:t>
            </a:r>
            <a:r>
              <a:rPr lang="en-US" sz="3200" dirty="0" smtClean="0"/>
              <a:t>recommended procedures </a:t>
            </a:r>
            <a:r>
              <a:rPr lang="en-US" sz="3200" dirty="0" smtClean="0"/>
              <a:t>with</a:t>
            </a:r>
            <a:r>
              <a:rPr lang="en-US" sz="3200" dirty="0" smtClean="0"/>
              <a:t> </a:t>
            </a:r>
            <a:r>
              <a:rPr lang="en-US" sz="3200" dirty="0" smtClean="0"/>
              <a:t>prices while patients </a:t>
            </a:r>
            <a:r>
              <a:rPr lang="en-US" sz="3200" dirty="0" smtClean="0"/>
              <a:t>is </a:t>
            </a:r>
            <a:r>
              <a:rPr lang="en-US" sz="3200" dirty="0" smtClean="0"/>
              <a:t>under the veterinary </a:t>
            </a:r>
            <a:r>
              <a:rPr lang="en-US" sz="3200" dirty="0" smtClean="0"/>
              <a:t>facility </a:t>
            </a:r>
            <a:r>
              <a:rPr lang="en-US" sz="3200" dirty="0" smtClean="0"/>
              <a:t>care</a:t>
            </a:r>
          </a:p>
          <a:p>
            <a:pPr lvl="1"/>
            <a:r>
              <a:rPr lang="en-US" sz="2800" dirty="0" smtClean="0"/>
              <a:t>Client signs consent form to show agreement of medical care and risks</a:t>
            </a:r>
          </a:p>
          <a:p>
            <a:pPr lvl="1"/>
            <a:r>
              <a:rPr lang="en-US" sz="2800" dirty="0" smtClean="0"/>
              <a:t>Serves as a </a:t>
            </a:r>
            <a:r>
              <a:rPr lang="en-US" sz="2800" b="1" dirty="0" smtClean="0"/>
              <a:t>legal agreement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25303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490135"/>
            <a:ext cx="3657599" cy="3715928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dirty="0" smtClean="0"/>
              <a:t>Neuter Certificate:</a:t>
            </a:r>
          </a:p>
          <a:p>
            <a:pPr lvl="1"/>
            <a:r>
              <a:rPr lang="en-US" sz="2200" dirty="0" smtClean="0"/>
              <a:t>Provides proof that the pet has been spayed or castrated. No longer sexually intact</a:t>
            </a:r>
          </a:p>
          <a:p>
            <a:r>
              <a:rPr lang="en-US" sz="2600" b="1" dirty="0" smtClean="0"/>
              <a:t>Rabies Certificate:	</a:t>
            </a:r>
          </a:p>
          <a:p>
            <a:pPr lvl="1"/>
            <a:r>
              <a:rPr lang="en-US" sz="2200" dirty="0" smtClean="0"/>
              <a:t>Rabies vaccine is legally required. Provides proof animal has had the vaccine if it bites another pet or person.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486" y="2987005"/>
            <a:ext cx="3949497" cy="272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998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Health Certificate: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Issued if animals are being transported out of state or country</a:t>
            </a:r>
          </a:p>
          <a:p>
            <a:pPr lvl="1"/>
            <a:r>
              <a:rPr lang="en-US" sz="2400" dirty="0" smtClean="0"/>
              <a:t>Includes: </a:t>
            </a:r>
          </a:p>
          <a:p>
            <a:pPr lvl="2"/>
            <a:r>
              <a:rPr lang="en-US" sz="2000" dirty="0" smtClean="0"/>
              <a:t>Physical Exam from veterinarian</a:t>
            </a:r>
          </a:p>
          <a:p>
            <a:pPr lvl="2"/>
            <a:r>
              <a:rPr lang="en-US" sz="2000" dirty="0" smtClean="0"/>
              <a:t>States animal is free of disease</a:t>
            </a:r>
          </a:p>
          <a:p>
            <a:pPr lvl="2"/>
            <a:r>
              <a:rPr lang="en-US" sz="2000" dirty="0" smtClean="0"/>
              <a:t>Required Vaccines are up to date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57700"/>
            <a:ext cx="32004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9602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Purpose of a Medical Record?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Provides </a:t>
            </a:r>
            <a:r>
              <a:rPr lang="en-US" sz="3200" dirty="0" smtClean="0"/>
              <a:t>a diary of an animal’s health for the veterinarian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 smtClean="0"/>
              <a:t>Allows each veterinarian to easily modify and  transfer records to one another</a:t>
            </a:r>
          </a:p>
        </p:txBody>
      </p:sp>
    </p:spTree>
    <p:extLst>
      <p:ext uri="{BB962C8B-B14F-4D97-AF65-F5344CB8AC3E}">
        <p14:creationId xmlns:p14="http://schemas.microsoft.com/office/powerpoint/2010/main" val="117471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Medical Records as Legal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110" y="2286000"/>
            <a:ext cx="6798736" cy="3444997"/>
          </a:xfrm>
        </p:spPr>
        <p:txBody>
          <a:bodyPr>
            <a:noAutofit/>
          </a:bodyPr>
          <a:lstStyle/>
          <a:p>
            <a:r>
              <a:rPr lang="en-US" sz="2800" dirty="0" smtClean="0"/>
              <a:t>Staff should protect the personal privacy of clients by maintaining </a:t>
            </a:r>
            <a:r>
              <a:rPr lang="en-US" sz="2800" b="1" dirty="0" smtClean="0"/>
              <a:t>confidentiality</a:t>
            </a:r>
            <a:endParaRPr lang="en-US" sz="2800" dirty="0" smtClean="0"/>
          </a:p>
          <a:p>
            <a:r>
              <a:rPr lang="en-US" sz="2800" dirty="0" smtClean="0"/>
              <a:t>All information in a record is private and not discussed without </a:t>
            </a:r>
            <a:r>
              <a:rPr lang="en-US" sz="2800" dirty="0" smtClean="0"/>
              <a:t>approval</a:t>
            </a:r>
            <a:endParaRPr lang="en-US" sz="2800" dirty="0" smtClean="0"/>
          </a:p>
          <a:p>
            <a:r>
              <a:rPr lang="en-US" sz="2800" dirty="0" smtClean="0"/>
              <a:t>Client should sign a </a:t>
            </a:r>
            <a:r>
              <a:rPr lang="en-US" sz="2800" b="1" dirty="0" smtClean="0"/>
              <a:t>waiver</a:t>
            </a:r>
            <a:r>
              <a:rPr lang="en-US" sz="2800" dirty="0" smtClean="0"/>
              <a:t> of </a:t>
            </a:r>
            <a:r>
              <a:rPr lang="en-US" sz="2800" dirty="0" smtClean="0"/>
              <a:t>for </a:t>
            </a:r>
            <a:r>
              <a:rPr lang="en-US" sz="2800" dirty="0" smtClean="0"/>
              <a:t>release of records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4045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Invoicing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Veterinary Assistant should be able to </a:t>
            </a:r>
            <a:r>
              <a:rPr lang="en-US" sz="2800" b="1" dirty="0" smtClean="0"/>
              <a:t>invoice </a:t>
            </a:r>
            <a:r>
              <a:rPr lang="en-US" sz="2800" dirty="0" smtClean="0"/>
              <a:t>procedures</a:t>
            </a:r>
          </a:p>
          <a:p>
            <a:r>
              <a:rPr lang="en-US" sz="2800" dirty="0" smtClean="0"/>
              <a:t>Can be completed on paper or with a computer program</a:t>
            </a:r>
          </a:p>
          <a:p>
            <a:pPr lvl="1"/>
            <a:r>
              <a:rPr lang="en-US" sz="2400" dirty="0" smtClean="0"/>
              <a:t>Recording the procedure and cost of the procedure</a:t>
            </a:r>
          </a:p>
          <a:p>
            <a:pPr lvl="1"/>
            <a:r>
              <a:rPr lang="en-US" sz="2400" dirty="0" smtClean="0"/>
              <a:t>Totaling the amount </a:t>
            </a:r>
            <a:r>
              <a:rPr lang="en-US" sz="2400" dirty="0"/>
              <a:t>(</a:t>
            </a:r>
            <a:r>
              <a:rPr lang="en-US" sz="2400" dirty="0" smtClean="0"/>
              <a:t>include taxes) and process the accepted methods of payment.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8024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Invoicing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758265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 smtClean="0"/>
              <a:t>Patient: “Buddy” Jones			8/2/2012</a:t>
            </a:r>
          </a:p>
          <a:p>
            <a:r>
              <a:rPr lang="en-US" sz="3000" dirty="0" smtClean="0"/>
              <a:t>Procedures: </a:t>
            </a:r>
          </a:p>
          <a:p>
            <a:pPr lvl="1"/>
            <a:r>
              <a:rPr lang="en-US" sz="2600" dirty="0" smtClean="0"/>
              <a:t>Exam		$50.00</a:t>
            </a:r>
          </a:p>
          <a:p>
            <a:pPr lvl="1"/>
            <a:r>
              <a:rPr lang="en-US" sz="2600" dirty="0" smtClean="0"/>
              <a:t>Office Fee	$10.00</a:t>
            </a:r>
          </a:p>
          <a:p>
            <a:pPr lvl="1"/>
            <a:r>
              <a:rPr lang="en-US" sz="2600" dirty="0" smtClean="0"/>
              <a:t>Vaccines	</a:t>
            </a:r>
            <a:r>
              <a:rPr lang="en-US" sz="2600" u="sng" dirty="0" smtClean="0"/>
              <a:t>$75.00</a:t>
            </a:r>
          </a:p>
          <a:p>
            <a:pPr lvl="1"/>
            <a:r>
              <a:rPr lang="en-US" sz="2600" dirty="0" smtClean="0"/>
              <a:t>Total:		$135.00</a:t>
            </a:r>
          </a:p>
          <a:p>
            <a:pPr lvl="1"/>
            <a:r>
              <a:rPr lang="en-US" sz="2600" dirty="0" smtClean="0"/>
              <a:t>Tax:		</a:t>
            </a:r>
            <a:r>
              <a:rPr lang="en-US" sz="2600" u="sng" dirty="0" smtClean="0"/>
              <a:t>+ $9.11</a:t>
            </a:r>
          </a:p>
          <a:p>
            <a:pPr lvl="1"/>
            <a:r>
              <a:rPr lang="en-US" sz="2600" dirty="0" smtClean="0"/>
              <a:t>Grand Total:	$144.11	Method of Payment:						</a:t>
            </a:r>
            <a:r>
              <a:rPr lang="en-US" sz="2600" i="1" dirty="0" smtClean="0"/>
              <a:t>Check</a:t>
            </a:r>
            <a:r>
              <a:rPr lang="en-US" sz="2600" dirty="0" smtClean="0"/>
              <a:t>	 (# 112)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969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Records Include: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133" y="2438400"/>
            <a:ext cx="7696200" cy="3657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Patient</a:t>
            </a:r>
            <a:endParaRPr lang="en-US" sz="2800" dirty="0" smtClean="0"/>
          </a:p>
          <a:p>
            <a:r>
              <a:rPr lang="en-US" sz="2800" dirty="0" smtClean="0"/>
              <a:t>Client</a:t>
            </a:r>
            <a:endParaRPr lang="en-US" sz="2800" dirty="0" smtClean="0"/>
          </a:p>
          <a:p>
            <a:r>
              <a:rPr lang="en-US" sz="2800" dirty="0" smtClean="0"/>
              <a:t>Patient </a:t>
            </a:r>
            <a:r>
              <a:rPr lang="en-US" sz="2800" dirty="0" smtClean="0"/>
              <a:t>History</a:t>
            </a:r>
          </a:p>
          <a:p>
            <a:r>
              <a:rPr lang="en-US" sz="2800" dirty="0" smtClean="0"/>
              <a:t>Medical/Surgical Records</a:t>
            </a:r>
          </a:p>
          <a:p>
            <a:r>
              <a:rPr lang="en-US" sz="2800" dirty="0" smtClean="0"/>
              <a:t>Progress Notes</a:t>
            </a:r>
          </a:p>
          <a:p>
            <a:r>
              <a:rPr lang="en-US" sz="2800" dirty="0" smtClean="0"/>
              <a:t>Lab Information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742920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of Medical 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233" y="2362200"/>
            <a:ext cx="7620000" cy="3444997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medical record is </a:t>
            </a:r>
            <a:r>
              <a:rPr lang="en-US" sz="2800" dirty="0" smtClean="0"/>
              <a:t>owned and </a:t>
            </a:r>
            <a:r>
              <a:rPr lang="en-US" sz="2800" dirty="0" smtClean="0"/>
              <a:t>is the </a:t>
            </a:r>
            <a:r>
              <a:rPr lang="en-US" sz="2800" dirty="0" smtClean="0"/>
              <a:t>property of the </a:t>
            </a:r>
            <a:r>
              <a:rPr lang="en-US" sz="2800" b="1" dirty="0" smtClean="0"/>
              <a:t>Veterinary Facility</a:t>
            </a:r>
          </a:p>
          <a:p>
            <a:pPr lvl="1"/>
            <a:r>
              <a:rPr lang="en-US" sz="2400" dirty="0" smtClean="0"/>
              <a:t>Serves as a legal document tha</a:t>
            </a:r>
            <a:r>
              <a:rPr lang="en-US" sz="2400" dirty="0" smtClean="0"/>
              <a:t>t is</a:t>
            </a:r>
            <a:r>
              <a:rPr lang="en-US" sz="2400" dirty="0" smtClean="0"/>
              <a:t> </a:t>
            </a:r>
            <a:r>
              <a:rPr lang="en-US" sz="2400" dirty="0" smtClean="0"/>
              <a:t>private and confidential</a:t>
            </a:r>
          </a:p>
          <a:p>
            <a:pPr lvl="1"/>
            <a:r>
              <a:rPr lang="en-US" sz="2400" dirty="0" smtClean="0"/>
              <a:t>Allows for the </a:t>
            </a:r>
            <a:r>
              <a:rPr lang="en-US" sz="2400" b="1" dirty="0" smtClean="0"/>
              <a:t>Veterinarian- Client- Patient- Relationship</a:t>
            </a:r>
            <a:r>
              <a:rPr lang="en-US" sz="2400" dirty="0" smtClean="0"/>
              <a:t> (VCPR) to be </a:t>
            </a:r>
            <a:r>
              <a:rPr lang="en-US" sz="2400" dirty="0" smtClean="0"/>
              <a:t>established</a:t>
            </a:r>
            <a:r>
              <a:rPr lang="en-US" sz="2400" dirty="0"/>
              <a:t> </a:t>
            </a:r>
            <a:r>
              <a:rPr lang="en-US" sz="2400" dirty="0" smtClean="0"/>
              <a:t>which provides the opportunity for the veterinarian to make judgments regarding health, diagnosis, how to provide care, and the way records are maintained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650594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of Medical 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233" y="2362200"/>
            <a:ext cx="7620000" cy="3444997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medical record is </a:t>
            </a:r>
            <a:r>
              <a:rPr lang="en-US" sz="2800" dirty="0" smtClean="0"/>
              <a:t>owned and </a:t>
            </a:r>
            <a:r>
              <a:rPr lang="en-US" sz="2800" dirty="0" smtClean="0"/>
              <a:t>is the </a:t>
            </a:r>
            <a:r>
              <a:rPr lang="en-US" sz="2800" dirty="0" smtClean="0"/>
              <a:t>property of the </a:t>
            </a:r>
            <a:r>
              <a:rPr lang="en-US" sz="2800" b="1" dirty="0" smtClean="0"/>
              <a:t>Veterinary Facility</a:t>
            </a:r>
          </a:p>
          <a:p>
            <a:pPr lvl="1"/>
            <a:r>
              <a:rPr lang="en-US" sz="2400" dirty="0" smtClean="0"/>
              <a:t>Must remain in the facility for </a:t>
            </a:r>
            <a:r>
              <a:rPr lang="en-US" sz="2400" b="1" dirty="0" smtClean="0"/>
              <a:t>1-3</a:t>
            </a:r>
            <a:r>
              <a:rPr lang="en-US" sz="2400" dirty="0" smtClean="0"/>
              <a:t> years although many hospitals keep records for </a:t>
            </a:r>
            <a:r>
              <a:rPr lang="en-US" sz="2400" b="1" dirty="0" smtClean="0"/>
              <a:t>7</a:t>
            </a:r>
            <a:r>
              <a:rPr lang="en-US" sz="2400" dirty="0" smtClean="0"/>
              <a:t> years after last visit.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52076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S2SaTju2J3eQTfxh4I5jXJ1gS30FiRJwp-x6FSpj7gr_ruocJMK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5" y="147638"/>
            <a:ext cx="51720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hQQDxQUExQRFRQUFBQVFRAUFBgUFRQVFREbFRQVFBQXICYeGBkjHBUVHy8gIycpLCwsFh8xNTAqNSYrLSkBCQoKBQUFDQUFDSkYEhgpKSkpKSkpKSkpKSkpKSkpKSkpKSkpKSkpKSkpKSkpKSkpKSkpKSkpKSkpKSkpKSkpKf/AABEIAMUA/wMBIgACEQEDEQH/xAAbAAADAQEBAQEAAAAAAAAAAAAAAwQCAQUGB//EAEUQAAAEAQYKCAQFAwQCAwAAAAABAgMRBBIhUVKSExQiMlNikZPR0gUVIzEzQUJhQ6LT4gZjcXKUc7GyFkSBocLDVLPB/8QAFAEBAAAAAAAAAAAAAAAAAAAAAP/EABQRAQAAAAAAAAAAAAAAAAAAAAD/2gAMAwEAAhEDEQA/AP3EAAAAAAAAAAAAAAAAAB4jX4uYNJGZqSZzymTZyiU0uY6gyREiNKoJOmET7zAe2AeN/q6TGSDJZmS81RIXCBpWoj7qYk2qEImZFEqKR3/VsmmzsIZlMS4Zk24cEKTPJZwTQmbTE+7zAewAeY5+IGycUgpx4Npt5aoQJDbqlkhVNJxwS6CIzo9yCk/iyTH3OGeadDazgSiUaTzfOYov1IB7AB4j34wk6VEU5UDNSTVMMiSaUmoyNJwUZ5MCgRxMyG/9TtGlakEtZIcS1kkRRUpU2icZUEqgzrIwHsAHjs/iyTKSlU9REpE8otuFFM0lH6YGZEZRL3KsYlf4tZbmmc80KbS4Tk2BTVpWpMSUZKKJNK7yoiUYUwD2wDyVfimTFGLncRmeQvuSuYqmb5H31Qj3BS/xdJyUSZysruVNObAlpQozMyyYGsiph7RgA9sA8df4rk+DdWlSl4FBrWkkqIyIiIzIp5EU4olEo0RpgOM/i2TKSRm5CgjMjSZwI0G5EzSRlmJNR00FAzhEgHsgHkK/FTESJKlKM3ENwJCigpxSSKJqIiKGETHzKMO+geuAAAAAAAAAAAAAAAAAAAEUvkK3FJNDq25vfNKMaSOkjye4jKkj76IHAwFoBFI2XUTp6kuRMpp5kCh3QIj84iicqpN4+UA0AXOXZTePlHJyqk3j5QDQBc5dlN4+UYeQpSTTQmJGU4lGZlEoEZUF/cA8IckDas5ts87vSR55xX3l5mRRrgIT6Le8pQoimzTKYRxqOMYkdPeXfsDpJJHUHFTpuRKE1SSTT5HEo+Rd3vEA7qxqBFgmoFAyKYmBGUSKFGsq8dYwfQ7MDg02mKZpmhJIVNhCE5MDhCgUTl2U3j5Qp9lS0wjMpSc5KjjQojMu4u+EP+QG3JGhRxUhCjgaYmkjOafemnyOoLLotnRNeXoT5EZF5eRGe0wmTyJ5KyUp81kUYtmhKSOg/URRIqSu+4rnLspvHygFOdFsqjOaaOM4zihJxNRQVGimMTjXEdPo1qBlgmoKOcopiYKUXcoyhSfuGTlVJvHyjs5dlN4+UAiU9EsuEZKbbOJKKM0owWUFwPvKMCjCodT0W1AiwaDgiYRqSSjmQMpsTpMoGdHuYbOVUm8fKOxVUm8fKAmLoVklGrBNxURJPJIyglU4ih3FScaPOkb6sao7JqjuyE0UxoooEpdGOlGEoXA40GglQiZnRGPdEtg7IpC8hU5bs/vKZAkp76DoKg/+PMwFSejGiIyJpoiMppkSEwMoEUDKFJUFR7EOdVtRjgmoxjGYmMcqnu78td46w6cuym8fKOTlVJvHygFl0Y0UINNZKiUnITkqSU1KiooMiIiI6iFIXOXZTePlHJyrKbx8oBoAh1ClJNNCYkZTiUZmUSoMqC/uJ5NI3UGUXTWRFmqSRRqM1UnWAvAFzlVJvHygnLspvHygGACpyqk3j5R2cuym8fKAYAZSZ+cC/Q4//hDQAHnqkk9C4GZLNSyJUToOMCOHdQPQE8lWUFUlnr/yAQyHot1Ku1cQtM2EEpWg40ZRnPMqaaIeZB8lkiTnxnULURZaqCgXuLcIVZbRChE9DqSWaDNw4LSdJd1Je/60VkfcAX0f0UtMcK5hCgUDIjQcYZUTI4HTGECKBEXecTD2JIkzXnUKgWWqwn3CZLI3UriqVKWmJ9maG0lCmBTiKd5l5+n3MVSZZRXSWfXqJAKlfRs5OQo0HEjiZmqJeZGRn5iJPRUomnFxidNyTwbkCVk0mWEpLPo9ypop9nCFWW0GEKstoDxS6IlEwyN1udE8okLIiTMgREk1HTGKoxP9IUAY6JlBQnOtKyzMzwayiiMZpQcoOFEae7zHtYQqy2gwhVltAeMvod+FDyCVEzpQo0d0CKbPJUI053AtdUvebqITo5KVEc2cRwiajphEow84wHr4Qqy2gwhVltAeK10RKCznmzKKvQolQNJkmmdCJKgcYUkUIeYskPRhpTBxRrVHOIzTRAqIEdcT/wCRdhCrLaDCFWW0BDKpIklNwnUuQPLVSUxRwOn2IRq6JlE9UHWphmZpI0LNZEZ90SURUVwONFVPoyxZTmqS8Sv8tYpwhVltAeUUiUkkYRRGZuJKKJ6CmzKSMjUccojP9DKoX4iio7yuIxLVlFukvET5+xinCFWW0B8p0rLcE+aDlDbZRM5im3FKNMwjJJKJUD8zM4VlRCIw30jOVApUwZqoSRNPd86ESyq1JKMYRL3H1pmk4Rm0Ul3UfoO4Qqy2gJ2ZARJIlRNREUVTlFE4UnCNAViyCcVGdAkJPPVAqVRPv9v+hbhCrLaEJWWGVSWYjz1lAPlHekoqObLGSIu5K2nDMjUZGkl5RdxRKBQOukh7UnUhxlpSVmvLShSyNaSUZHBdEa4j2MIVZbRNLllkUl4iPP3AeN0xPacKDzTbZktR4RtxcCKanOStMIKUR0kcZ3kRB/QzSnCNSnEOJKcnIS43lFCnKWZ0U7fYe3hCrLaOKcKHeW0B85L3ZpMkl3BqNCYz0rcSo3CgiJkZGVKVeZeUe8oyMdLpTS5KGjJJTlJwTpLMoxIyy4EZkRl3UnV3D6iQuFgkUlmJ89Ug+eVZbQHmudHzyeShakKnkSVxNU3s0HQlRw8z2iZ/oqU0zHGe7JJSHO+tRkv+xbR6cmWU92kvELz/ACkCjCFWW0BExJzQbc44qOcSjSapp5JnQRmfsLxO8sp7dJd6v8DFAAEkmYSc4zSkznrpMitCsSSeTkc4zjnr9Rl6qiMA7FUWE3SE0jkyMvJT4ivSVRCjFU615XETSKSpy87xFepVRe4CrFUWE3SCZPJkRXkpz7JWEhuKp1ryuITJ5MmK87PtKsJ9wD8VRYTdIGKosJukOYqnWvK4gxVOteVxAdxVFhN0gYqiwm6Q5iqda8riDFU615XEB3FUWE3SBiqLCbpDmKp1ryuIMVTrXlcQHcVRYTdIGKosJukOYqnWvK4gxVOteVxATyyTInNZKfEslo1CnFUWE3SEsskqZzWd4lpWjV7inFU615XEBPLZMiLeSnxE+kqjFOKosJukJZbJUxbzvET6lVH7inFU615XEB3FUWE3SBiqLCbpDmKp1ryuIMVTrXlcQHcVRYTdIITJkYZWSnMR6StKDsVTrXlcQhMlThVZ2Yj1KtK9wFGKosJukJpdJkZGSnxEekqxRiqda8riJpdJU5Gd4iPUqv8AUBViqLCbpDipKiGam6QMVTrXlcRxUlTD1XlcQCpDJkYJGSnMT6SskH4qiwm6QRIpKnBIzsxPqVZL3DsVTrXlcQCJNJkTnclOeXpLRIFGKosJukJ5NJkznc7PL1K0SPcPxVOteVxALcZSlbcCIqVdxEXoMVCVbBEtuEe9XeZn6DrMVAARsMGc456yy10FCGd7kLBGwheVBSSKeug0x9VcQDcVPSOfLwE0jkx5eW54irNRewpwbltNz7hNI23MvLT4ivR7FrAKcVPSOfLwCJPJjivLcz9Wwn2D8G5bTc+4Ik7bkV5ac+xqJ1gD8VPSOfLwBip6Rz5eAMG5bTc+4GDctpufcAMVPSOfLwBip6Rz5eAMG5bTc+4GDctpufcAMVPSOfLwBip6Rz5eAMG5bTc+4GDctpufcAMVPSOfLwBip6Rz5eAMG5bTc+4GDctpufcAmlcmOc1lueJq6NXsKcVPSOfLwE0sbXOay0+JY/LVrCnBuW03PuATS2THFvLc8RNmo/YU4qekc+XgJpa25FvLT4ifR7HrCnBuW03PuAGKnpHPl4AxU9I58vAGDctpufcDBuW03PuAGKnpHPl4BCZMeFVluZiLNpXsH4Ny2m59wQlteFVlpzEejWVrAH4qekc+XgJpdJjyMtzxEWa/0FODctpufcJpc25kZafER6Pf9wCnFT0jny8BxUmOHiOfLwHcG5bTc+4cU25DPTc+4AmRSY8EjLczE2bJewfip6Rz5eARIm3MEjLTmJ9GqWsH4Ny2m59wCeTSY5zuW5nlZ0SPYUYqekc+XgJ5M25Ody055ej8pGsKMG5bTc+4AtTJk43lKOlVBwhmHUQrEakqJxE5RGUVUEmHoP3MWAAQsLcypqUGU9dJuGR51RIP+4uEDUqUk1ETTqinqykm3A8rynLI/wDoA6e7Ya3quQTSNbuXkN+Ir4iqi1A7Hl6B7az9QTyOWry+we8RXm1UX5gCue7Yb3quQJk63YryG8/SKsJ1BvHl6B7az9QJk8tXFfYPZ9bNhP5gCme7Yb3quQE92w3vVcgxjy9A9tZ+oDHl6B7az9QBue7Yb3quQE92w3vVcgxjy9A9tZ+oDHl6B7az9QBue7Yb3quQE92w3vVcgxjy9A9tZ+oDHl6B7az9QBue7Yb3quQE92w3vVcgxjy9A9tZ+oDHl6B7az9QAmVrdnNZDfiaRWjXqCme7Yb3quQSSuWrnNdg94lbWjV+YKMeXoHtrP1ACZYt2LeQ34hfEVUeoKZ7thveq5BHLJauLfYPeIXm1Uf5gpx5ege2s/UAbnu2G96rkBPdsN71XIMY8vQPbWfqAx5ege2s/UAbnu2G96rkCErdwqshvMR8RVpWoGY8vQPbWfqBKZavCq7B7MRRFm0r8wBTPdsN71XIJpat3IyG/ER8RVf7A7Hl6B7az9QTy2WryOwe8RHm1X/UAVz3bDe9VyDiluwzGt6rkGceXoHtrP1BxUuXDwHtrP1AGZEt3BIyG8xPxFWS1A6e7Yb3quQTSKWrwSOwezE+bNkvzA7Hl6B7az9QAuTLdnO5DeeXxFaJGoHz3bDe9VyCWTS1c5zsHs8vNqjskfmB+PL0D21n6gDhqXhG5yUEUVUpWajjMPyNJC0QlKFKcQRtuIpVSo2zLNOjJUZi4ACBmXJTOIycoWruacUWd5GlJkYvETEtbTOJS0EZLXQaiI86oBrrJNT25d5RPI+kU5dDviK+C7UWqK+sWtI3fLiJpH0g1l9o34ivUVRAHdZJqe3LvKEyfpFMV0O5+hdsJ1RT1i1pG75cQiT9INRX2jefbKwn3AM6yTU9uXeUHWSanty7yjfWLWkbvlxB1i1pG75cQGOsk1Pbl3lB1kmp7cu8o31i1pG75cQdYtaRu+XEBjrJNT25d5QdZJqe3LvKN9YtaRu+XEHWLWkbvlxAY6yTU9uXeUHWSanty7yjfWLWkbvlxB1i1pG75cQEkr6RTOaod8TQu6NWqKOsk1Pbl3lCJZ0g1Oa7RvxLRaNYq6xa0jd8uICOW9Ipi3Q74ifgu1HqinrJNT25d5QiW9INRb7RvxE+oqj9xV1i1pG75cQGOsk1Pbl3lB1kmp7cu8o31i1pG75cQdYtaRu+XEBjrJNT25d5QlPSKcKqh3MR8F20rVFPWLWkbvlxCE9INYVXaN5iPWVpXuAZ1kmp7cu8omlvSKcih3xEfBdr/aLOsWtI3fLiJZd0g1kdo34iPWVf6gH9ZJqe3LvKBXSSYdz25d5RrrFrSN3y4gV0i1DxG75cQE8i6STgkUO5ifgu2S1Q7rJNT25d5QuRdINYJHaN5ifWVkvcP6xa0jd8uICWTdIpnO0O55fBd0SNUP6yTU9uXeUKk3SDU53tG88vWWiQKOsWtI3fLiAVjiVuIIiWVKjym1oLNPzURELRGqVoW4gkrQo4qOBKIzhMOoWAAIkncr96/wDIw8QM9HtLnGpttRmtUVGhJmeV5mZALxNIvif1Ff2IZ6pZ0LO7TwE8j6KZy+ya8RXw01F7APTCJP3ufv8A/BIX1SzoWt2ngEyfopmK+yaz9Gmwn2AeiASdUs6Frdp4A6pZ0LW7TwAVgEnVLOha3aeAOqWdC1u08AFYBJ1SzoWt2ngDqlnQtbtPABWASdUs6Frdp4A6pZ0LW7TwAdlmc1/U/wDWsVDy5Z0UzOa7JrxNGnRq9hT1SzoWt2ngA7Le9v8AqF/YxUPLlvRbMW+ya8QvhpqP2FPVLOha3aeACsAk6pZ0LW7TwB1SzoWt2ngArCE+Mr9iP8lBfVLOha3aeASnopnCq7JrMR8NNpXsA9ETS70f1Ef3GeqWdC1u08BNLuimcjsmvER8NNf6APUHFdwl6pZ0LW7TwArolmHhNbtPAAyQ+Ej9if8AEg8edIuimcEjsmsxPw02S9g7qlnQtbtPABuTZ7v9Qv8A6kCgebJuimZzvZNZ5ehOiR7B/VLOha3aeABj+e3+qv8AAw8RYi2hxBoQhJxUUUpIjhMOiJELQAPPa6PSs1GZuxNas151JZ3klKiIh6AhZkyjnGTriSnqySJuBZXugz/7Ad6pRaf/AJD3OJ5H0Ug59L3iK+O9UWuK8TVpndjXIJpHJFZfbO+IryaqLUAO6pRae/kPc4TJ+ikRXlPZ/wD8h6wnXFOJq0zuxrkCZPJFRX2zufU1YTqAN9UotPfyHucHVKLT38h7nG8TVpndjXIDE1aZ3Y1yAMdUotPfyHucHVKLT38h7nG8TVpndjXIDE1aZ3Y1yAMdUotPfyHucHVKLT38h7nG8TVpndjXIDE1aZ3Y1yAMdUotPfyHucHVKLT38h7nG8TVpndjXIDE1aZ3Y1yAJJX0UglNUveJp3tGrXFHVKLT38h7nCZZJFTmu2d8SprRq1BTiatM7sa5AEks6KQRt0veIXx3qj1xR1Si0/8AyHucJlskVFvtnfELyaqPUFOJq0zuxrkAY6pRae/kPc4OqUWnv5D3ON4mrTO7GuQGJq0zuxrkAY6pRae/kPc4SnopGFUUXsxH+4etK1xTiatM7sa5AhMkVhVds7mIpg1aVqAGdUotPfyHucTS3opBTKXvER8d6v8AeLMTVpndjXIJpbJFZHbO+Ijyar/YAd1Si09/Ie5xw+iUQznv5D3OGYmrTO7GuQcVI1Q8Z3Y1yAJ5F0Ug2kZT2Yn/AHD1ktcO6pRae/kPc4xIpIrBI7Z3MT5NWS1A7E1aZ3Y1yAJZN0Uic5S9Qsv9w9oka4f1Si09/Ie5wqTSRU53tnc8vJrRI1BRiatM7sa5ACikKUOIMjcOlRZTriyzT8lqMo+4vEWANLiIuLVSqhRIhmHTkpIxaABHJ0ryoKQRT10GkzPOrnELBEwteVNSgynrpNZkedVNP+4B01y03cPmE0jS5l5SPEV6DqLWFGEdsN7w+QTSNbmXkI8RXxDqLUAVTXLTdw+YJk6XIrykZ9g7CdYNwjthveHyBMnW5FeQ3n6Q7CdQA+a5abuHzAmuWm7h8w5hHbDe8PkBhHbDe8PkAdmuWm7h8wJrlpu4fMOYR2w3vD5AYR2w3vD5AHZrlpu4fMCa5abuHzDmEdsN7w+QGEdsN7w+QB2a5abuHzAmuWm7h8w5hHbDe8PkBhHbDe8PkATytLk5rKR4lg9GrWFM1y03cPmEsrW5OayEeJpD0a9QU4R2w3vD5AE8tS5FvKR4ifQdR6wpmuWm7h8wllq3It5CPET8Q6j1BThHbDe8PkAdmuWm7h8wJrlpu4fMOYR2w3vD5AYR2w3vD5AHZrlpu4fMEJS5hVZSMxHoO0rWDsI7Yb3h8gQlbmFVkN5iPiHaVqAKJrlpu4fMJpclzIykeIj0HX+4UYR2w3vD5BNLVuZGQ34iPiHX+wBVNctN3D5hxSXIZzdw+YGEdsN7w+QcU45DMb3h8gBUiS5gkZSMxPoOyWsHzXLTdw+YTyJbmCRkN5ifiHZLUD8I7Yb3h8gBMmS5OdykZ5eg9EjWD5rlpu4fMJpMtyc7kN55fEPRI1BRhHbDe8PkAYUS8I3ONJlFXcky9B+ZqMViNSlm43OSkiiqklmr0H5GkhYABGw8ZTiJCzy10kaIZ3uojFgjk8oIpxZWevuQo/VWRAGYyrRObW+YTyOUKy+zc8RXmiotYVY2nXuL4CaRStOXn+Ir0LqL2APxlWic2t8wTJ5QqK+zcz60WE6woxtOvcXwCJPKkxXn59hdhPsAbjKtE5tb5gYyrRObW+YaxtOvcXwBjade4vgAzjKtE5tb5gYyrRObW+YaxtOvcXwBjade4vgAzjKtE5tb5gYyrRObW+YaxtOvcXwBjade4vgAzjKtE5tb5gYyrRObW+YaxtOvcXwBjade4vgAllcoVOa7NzxK0aNWsKMZVonNrfMJ5ZKkzms/xLC9Gr2FWNp17i+ACSWyhUW+zc8QvNFR6wpxlWic2t8wRLZUmLef4ifQuo/YU42nXuL4AM4yrRObW+YGMq0Tm1vmGsbTr3F8AY2nXuL4AM4yrRObW+YJTKFYVXZuZiPNFpWsKMbTr3F8AhMqLCqz8xHoXaV7AG4yrRObW+YTy2UKyOzc8RHmiv8AcKsbTr3F8BNLpUnIz/ER6F1/oAfjKtE5tb5gHKFQ8Nza3zDWNp17i+A4qVph67i+ABEilCsEjs3MxPmiyWsHYyrRObW+YKkUqLBIz8xPoXZL2D8bTr3F8AE0mlCpzvZuZ5eaNEjWD8ZVonNrfMEyaVFOdz88vQvRI9hRjade4vgASp0zcRFCk0qpObYOpRiwSLfJTjcJ3ervSovQfmZCsACSTylBTiNSSOeug1ER5wrHJhVEAVjiLaLxCaRytGXlo8RXqKohbMKotgJhVEAXjiLaLxBMnlaIry0Z9orCRVMKotgJhVEAXjiLaLxAxxFtF4gyYVRbATCqLYAXjiLaLxAxxFtF4gyYVRbATCqLYAXjiLaLxAxxFtF4gyYVRbATCqLYAXjiLaLxAxxFtF4gyYVRbATCqLYAilkrROay0eJaLRqFOOItovEGTCqIEwqi2AIpbK0Rby0eIn1FUYpxxFtF4gyYVRAmFUWwAvHEW0XiBjiLaLxBkwqi2AmFUWwAvHEW0XiCEytGFVlozEeorShXMKotgJhVEAXjiLaLxCaXStGRlo8RHqKsWzCqLYCYVRAF44i2i8Q4qWIhnovEGzCqLYCYVRAJZFK0YJGWjMT6iskHY4i2i8QZMKogTCqLYAjk0rROdy0Z5eotEgUY4i2i8QZMKogTCqLYAmW+lTjZEpJ0qoIyP0GKxwkkOg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hQQDxQUExQRFRQUFBQVFRAUFBgUFRQVFREbFRQVFBQXICYeGBkjHBUVHy8gIycpLCwsFh8xNTAqNSYrLSkBCQoKBQUFDQUFDSkYEhgpKSkpKSkpKSkpKSkpKSkpKSkpKSkpKSkpKSkpKSkpKSkpKSkpKSkpKSkpKSkpKSkpKf/AABEIAMUA/wMBIgACEQEDEQH/xAAbAAADAQEBAQEAAAAAAAAAAAAAAwQCAQUGB//EAEUQAAAEAQYKCAQFAwQCAwAAAAABAgMRBBIhUVKSExQiMlNikZPR0gUVIzEzQUJhQ6LT4gZjcXKUc7GyFkSBocLDVLPB/8QAFAEBAAAAAAAAAAAAAAAAAAAAAP/EABQRAQAAAAAAAAAAAAAAAAAAAAD/2gAMAwEAAhEDEQA/AP3EAAAAAAAAAAAAAAAAAB4jX4uYNJGZqSZzymTZyiU0uY6gyREiNKoJOmET7zAe2AeN/q6TGSDJZmS81RIXCBpWoj7qYk2qEImZFEqKR3/VsmmzsIZlMS4Zk24cEKTPJZwTQmbTE+7zAewAeY5+IGycUgpx4Npt5aoQJDbqlkhVNJxwS6CIzo9yCk/iyTH3OGeadDazgSiUaTzfOYov1IB7AB4j34wk6VEU5UDNSTVMMiSaUmoyNJwUZ5MCgRxMyG/9TtGlakEtZIcS1kkRRUpU2icZUEqgzrIwHsAHjs/iyTKSlU9REpE8otuFFM0lH6YGZEZRL3KsYlf4tZbmmc80KbS4Tk2BTVpWpMSUZKKJNK7yoiUYUwD2wDyVfimTFGLncRmeQvuSuYqmb5H31Qj3BS/xdJyUSZysruVNObAlpQozMyyYGsiph7RgA9sA8df4rk+DdWlSl4FBrWkkqIyIiIzIp5EU4olEo0RpgOM/i2TKSRm5CgjMjSZwI0G5EzSRlmJNR00FAzhEgHsgHkK/FTESJKlKM3ENwJCigpxSSKJqIiKGETHzKMO+geuAAAAAAAAAAAAAAAAAAAEUvkK3FJNDq25vfNKMaSOkjye4jKkj76IHAwFoBFI2XUTp6kuRMpp5kCh3QIj84iicqpN4+UA0AXOXZTePlHJyqk3j5QDQBc5dlN4+UYeQpSTTQmJGU4lGZlEoEZUF/cA8IckDas5ts87vSR55xX3l5mRRrgIT6Le8pQoimzTKYRxqOMYkdPeXfsDpJJHUHFTpuRKE1SSTT5HEo+Rd3vEA7qxqBFgmoFAyKYmBGUSKFGsq8dYwfQ7MDg02mKZpmhJIVNhCE5MDhCgUTl2U3j5Qp9lS0wjMpSc5KjjQojMu4u+EP+QG3JGhRxUhCjgaYmkjOafemnyOoLLotnRNeXoT5EZF5eRGe0wmTyJ5KyUp81kUYtmhKSOg/URRIqSu+4rnLspvHygFOdFsqjOaaOM4zihJxNRQVGimMTjXEdPo1qBlgmoKOcopiYKUXcoyhSfuGTlVJvHyjs5dlN4+UAiU9EsuEZKbbOJKKM0owWUFwPvKMCjCodT0W1AiwaDgiYRqSSjmQMpsTpMoGdHuYbOVUm8fKOxVUm8fKAmLoVklGrBNxURJPJIyglU4ih3FScaPOkb6sao7JqjuyE0UxoooEpdGOlGEoXA40GglQiZnRGPdEtg7IpC8hU5bs/vKZAkp76DoKg/+PMwFSejGiIyJpoiMppkSEwMoEUDKFJUFR7EOdVtRjgmoxjGYmMcqnu78td46w6cuym8fKOTlVJvHygFl0Y0UINNZKiUnITkqSU1KiooMiIiI6iFIXOXZTePlHJyrKbx8oBoAh1ClJNNCYkZTiUZmUSoMqC/uJ5NI3UGUXTWRFmqSRRqM1UnWAvAFzlVJvHygnLspvHygGACpyqk3j5R2cuym8fKAYAZSZ+cC/Q4//hDQAHnqkk9C4GZLNSyJUToOMCOHdQPQE8lWUFUlnr/yAQyHot1Ku1cQtM2EEpWg40ZRnPMqaaIeZB8lkiTnxnULURZaqCgXuLcIVZbRChE9DqSWaDNw4LSdJd1Je/60VkfcAX0f0UtMcK5hCgUDIjQcYZUTI4HTGECKBEXecTD2JIkzXnUKgWWqwn3CZLI3UriqVKWmJ9maG0lCmBTiKd5l5+n3MVSZZRXSWfXqJAKlfRs5OQo0HEjiZmqJeZGRn5iJPRUomnFxidNyTwbkCVk0mWEpLPo9ypop9nCFWW0GEKstoDxS6IlEwyN1udE8okLIiTMgREk1HTGKoxP9IUAY6JlBQnOtKyzMzwayiiMZpQcoOFEae7zHtYQqy2gwhVltAeMvod+FDyCVEzpQo0d0CKbPJUI053AtdUvebqITo5KVEc2cRwiajphEow84wHr4Qqy2gwhVltAeK10RKCznmzKKvQolQNJkmmdCJKgcYUkUIeYskPRhpTBxRrVHOIzTRAqIEdcT/wCRdhCrLaDCFWW0BDKpIklNwnUuQPLVSUxRwOn2IRq6JlE9UHWphmZpI0LNZEZ90SURUVwONFVPoyxZTmqS8Sv8tYpwhVltAeUUiUkkYRRGZuJKKJ6CmzKSMjUccojP9DKoX4iio7yuIxLVlFukvET5+xinCFWW0B8p0rLcE+aDlDbZRM5im3FKNMwjJJKJUD8zM4VlRCIw30jOVApUwZqoSRNPd86ESyq1JKMYRL3H1pmk4Rm0Ul3UfoO4Qqy2gJ2ZARJIlRNREUVTlFE4UnCNAViyCcVGdAkJPPVAqVRPv9v+hbhCrLaEJWWGVSWYjz1lAPlHekoqObLGSIu5K2nDMjUZGkl5RdxRKBQOukh7UnUhxlpSVmvLShSyNaSUZHBdEa4j2MIVZbRNLllkUl4iPP3AeN0xPacKDzTbZktR4RtxcCKanOStMIKUR0kcZ3kRB/QzSnCNSnEOJKcnIS43lFCnKWZ0U7fYe3hCrLaOKcKHeW0B85L3ZpMkl3BqNCYz0rcSo3CgiJkZGVKVeZeUe8oyMdLpTS5KGjJJTlJwTpLMoxIyy4EZkRl3UnV3D6iQuFgkUlmJ89Ug+eVZbQHmudHzyeShakKnkSVxNU3s0HQlRw8z2iZ/oqU0zHGe7JJSHO+tRkv+xbR6cmWU92kvELz/ACkCjCFWW0BExJzQbc44qOcSjSapp5JnQRmfsLxO8sp7dJd6v8DFAAEkmYSc4zSkznrpMitCsSSeTkc4zjnr9Rl6qiMA7FUWE3SE0jkyMvJT4ivSVRCjFU615XETSKSpy87xFepVRe4CrFUWE3SCZPJkRXkpz7JWEhuKp1ryuITJ5MmK87PtKsJ9wD8VRYTdIGKosJukOYqnWvK4gxVOteVxAdxVFhN0gYqiwm6Q5iqda8riDFU615XEB3FUWE3SBiqLCbpDmKp1ryuIMVTrXlcQHcVRYTdIGKosJukOYqnWvK4gxVOteVxATyyTInNZKfEslo1CnFUWE3SEsskqZzWd4lpWjV7inFU615XEBPLZMiLeSnxE+kqjFOKosJukJZbJUxbzvET6lVH7inFU615XEB3FUWE3SBiqLCbpDmKp1ryuIMVTrXlcQHcVRYTdIITJkYZWSnMR6StKDsVTrXlcQhMlThVZ2Yj1KtK9wFGKosJukJpdJkZGSnxEekqxRiqda8riJpdJU5Gd4iPUqv8AUBViqLCbpDipKiGam6QMVTrXlcRxUlTD1XlcQCpDJkYJGSnMT6SskH4qiwm6QRIpKnBIzsxPqVZL3DsVTrXlcQCJNJkTnclOeXpLRIFGKosJukJ5NJkznc7PL1K0SPcPxVOteVxALcZSlbcCIqVdxEXoMVCVbBEtuEe9XeZn6DrMVAARsMGc456yy10FCGd7kLBGwheVBSSKeug0x9VcQDcVPSOfLwE0jkx5eW54irNRewpwbltNz7hNI23MvLT4ivR7FrAKcVPSOfLwCJPJjivLcz9Wwn2D8G5bTc+4Ik7bkV5ac+xqJ1gD8VPSOfLwBip6Rz5eAMG5bTc+4GDctpufcAMVPSOfLwBip6Rz5eAMG5bTc+4GDctpufcAMVPSOfLwBip6Rz5eAMG5bTc+4GDctpufcAMVPSOfLwBip6Rz5eAMG5bTc+4GDctpufcAmlcmOc1lueJq6NXsKcVPSOfLwE0sbXOay0+JY/LVrCnBuW03PuATS2THFvLc8RNmo/YU4qekc+XgJpa25FvLT4ifR7HrCnBuW03PuAGKnpHPl4AxU9I58vAGDctpufcDBuW03PuAGKnpHPl4BCZMeFVluZiLNpXsH4Ny2m59wQlteFVlpzEejWVrAH4qekc+XgJpdJjyMtzxEWa/0FODctpufcJpc25kZafER6Pf9wCnFT0jny8BxUmOHiOfLwHcG5bTc+4cU25DPTc+4AmRSY8EjLczE2bJewfip6Rz5eARIm3MEjLTmJ9GqWsH4Ny2m59wCeTSY5zuW5nlZ0SPYUYqekc+XgJ5M25Ody055ej8pGsKMG5bTc+4AtTJk43lKOlVBwhmHUQrEakqJxE5RGUVUEmHoP3MWAAQsLcypqUGU9dJuGR51RIP+4uEDUqUk1ETTqinqykm3A8rynLI/wDoA6e7Ya3quQTSNbuXkN+Ir4iqi1A7Hl6B7az9QTyOWry+we8RXm1UX5gCue7Yb3quQJk63YryG8/SKsJ1BvHl6B7az9QJk8tXFfYPZ9bNhP5gCme7Yb3quQE92w3vVcgxjy9A9tZ+oDHl6B7az9QBue7Yb3quQE92w3vVcgxjy9A9tZ+oDHl6B7az9QBue7Yb3quQE92w3vVcgxjy9A9tZ+oDHl6B7az9QBue7Yb3quQE92w3vVcgxjy9A9tZ+oDHl6B7az9QAmVrdnNZDfiaRWjXqCme7Yb3quQSSuWrnNdg94lbWjV+YKMeXoHtrP1ACZYt2LeQ34hfEVUeoKZ7thveq5BHLJauLfYPeIXm1Uf5gpx5ege2s/UAbnu2G96rkBPdsN71XIMY8vQPbWfqAx5ege2s/UAbnu2G96rkCErdwqshvMR8RVpWoGY8vQPbWfqBKZavCq7B7MRRFm0r8wBTPdsN71XIJpat3IyG/ER8RVf7A7Hl6B7az9QTy2WryOwe8RHm1X/UAVz3bDe9VyDiluwzGt6rkGceXoHtrP1BxUuXDwHtrP1AGZEt3BIyG8xPxFWS1A6e7Yb3quQTSKWrwSOwezE+bNkvzA7Hl6B7az9QAuTLdnO5DeeXxFaJGoHz3bDe9VyCWTS1c5zsHs8vNqjskfmB+PL0D21n6gDhqXhG5yUEUVUpWajjMPyNJC0QlKFKcQRtuIpVSo2zLNOjJUZi4ACBmXJTOIycoWruacUWd5GlJkYvETEtbTOJS0EZLXQaiI86oBrrJNT25d5RPI+kU5dDviK+C7UWqK+sWtI3fLiJpH0g1l9o34ivUVRAHdZJqe3LvKEyfpFMV0O5+hdsJ1RT1i1pG75cQiT9INRX2jefbKwn3AM6yTU9uXeUHWSanty7yjfWLWkbvlxB1i1pG75cQGOsk1Pbl3lB1kmp7cu8o31i1pG75cQdYtaRu+XEBjrJNT25d5QdZJqe3LvKN9YtaRu+XEHWLWkbvlxAY6yTU9uXeUHWSanty7yjfWLWkbvlxB1i1pG75cQEkr6RTOaod8TQu6NWqKOsk1Pbl3lCJZ0g1Oa7RvxLRaNYq6xa0jd8uICOW9Ipi3Q74ifgu1HqinrJNT25d5QiW9INRb7RvxE+oqj9xV1i1pG75cQGOsk1Pbl3lB1kmp7cu8o31i1pG75cQdYtaRu+XEBjrJNT25d5QlPSKcKqh3MR8F20rVFPWLWkbvlxCE9INYVXaN5iPWVpXuAZ1kmp7cu8omlvSKcih3xEfBdr/aLOsWtI3fLiJZd0g1kdo34iPWVf6gH9ZJqe3LvKBXSSYdz25d5RrrFrSN3y4gV0i1DxG75cQE8i6STgkUO5ifgu2S1Q7rJNT25d5QuRdINYJHaN5ifWVkvcP6xa0jd8uICWTdIpnO0O55fBd0SNUP6yTU9uXeUKk3SDU53tG88vWWiQKOsWtI3fLiAVjiVuIIiWVKjym1oLNPzURELRGqVoW4gkrQo4qOBKIzhMOoWAAIkncr96/wDIw8QM9HtLnGpttRmtUVGhJmeV5mZALxNIvif1Ff2IZ6pZ0LO7TwE8j6KZy+ya8RXw01F7APTCJP3ufv8A/BIX1SzoWt2ngEyfopmK+yaz9Gmwn2AeiASdUs6Frdp4A6pZ0LW7TwAVgEnVLOha3aeAOqWdC1u08AFYBJ1SzoWt2ngDqlnQtbtPABWASdUs6Frdp4A6pZ0LW7TwAdlmc1/U/wDWsVDy5Z0UzOa7JrxNGnRq9hT1SzoWt2ngA7Le9v8AqF/YxUPLlvRbMW+ya8QvhpqP2FPVLOha3aeACsAk6pZ0LW7TwB1SzoWt2ngArCE+Mr9iP8lBfVLOha3aeASnopnCq7JrMR8NNpXsA9ETS70f1Ef3GeqWdC1u08BNLuimcjsmvER8NNf6APUHFdwl6pZ0LW7TwArolmHhNbtPAAyQ+Ej9if8AEg8edIuimcEjsmsxPw02S9g7qlnQtbtPABuTZ7v9Qv8A6kCgebJuimZzvZNZ5ehOiR7B/VLOha3aeABj+e3+qv8AAw8RYi2hxBoQhJxUUUpIjhMOiJELQAPPa6PSs1GZuxNas151JZ3klKiIh6AhZkyjnGTriSnqySJuBZXugz/7Ad6pRaf/AJD3OJ5H0Ug59L3iK+O9UWuK8TVpndjXIJpHJFZfbO+IryaqLUAO6pRae/kPc4TJ+ikRXlPZ/wD8h6wnXFOJq0zuxrkCZPJFRX2zufU1YTqAN9UotPfyHucHVKLT38h7nG8TVpndjXIDE1aZ3Y1yAMdUotPfyHucHVKLT38h7nG8TVpndjXIDE1aZ3Y1yAMdUotPfyHucHVKLT38h7nG8TVpndjXIDE1aZ3Y1yAMdUotPfyHucHVKLT38h7nG8TVpndjXIDE1aZ3Y1yAJJX0UglNUveJp3tGrXFHVKLT38h7nCZZJFTmu2d8SprRq1BTiatM7sa5AEks6KQRt0veIXx3qj1xR1Si0/8AyHucJlskVFvtnfELyaqPUFOJq0zuxrkAY6pRae/kPc4OqUWnv5D3ON4mrTO7GuQGJq0zuxrkAY6pRae/kPc4SnopGFUUXsxH+4etK1xTiatM7sa5AhMkVhVds7mIpg1aVqAGdUotPfyHucTS3opBTKXvER8d6v8AeLMTVpndjXIJpbJFZHbO+Ijyar/YAd1Si09/Ie5xw+iUQznv5D3OGYmrTO7GuQcVI1Q8Z3Y1yAJ5F0Ug2kZT2Yn/AHD1ktcO6pRae/kPc4xIpIrBI7Z3MT5NWS1A7E1aZ3Y1yAJZN0Uic5S9Qsv9w9oka4f1Si09/Ie5wqTSRU53tnc8vJrRI1BRiatM7sa5ACikKUOIMjcOlRZTriyzT8lqMo+4vEWANLiIuLVSqhRIhmHTkpIxaABHJ0ryoKQRT10GkzPOrnELBEwteVNSgynrpNZkedVNP+4B01y03cPmE0jS5l5SPEV6DqLWFGEdsN7w+QTSNbmXkI8RXxDqLUAVTXLTdw+YJk6XIrykZ9g7CdYNwjthveHyBMnW5FeQ3n6Q7CdQA+a5abuHzAmuWm7h8w5hHbDe8PkBhHbDe8PkAdmuWm7h8wJrlpu4fMOYR2w3vD5AYR2w3vD5AHZrlpu4fMCa5abuHzDmEdsN7w+QGEdsN7w+QB2a5abuHzAmuWm7h8w5hHbDe8PkBhHbDe8PkATytLk5rKR4lg9GrWFM1y03cPmEsrW5OayEeJpD0a9QU4R2w3vD5AE8tS5FvKR4ifQdR6wpmuWm7h8wllq3It5CPET8Q6j1BThHbDe8PkAdmuWm7h8wJrlpu4fMOYR2w3vD5AYR2w3vD5AHZrlpu4fMEJS5hVZSMxHoO0rWDsI7Yb3h8gQlbmFVkN5iPiHaVqAKJrlpu4fMJpclzIykeIj0HX+4UYR2w3vD5BNLVuZGQ34iPiHX+wBVNctN3D5hxSXIZzdw+YGEdsN7w+QcU45DMb3h8gBUiS5gkZSMxPoOyWsHzXLTdw+YTyJbmCRkN5ifiHZLUD8I7Yb3h8gBMmS5OdykZ5eg9EjWD5rlpu4fMJpMtyc7kN55fEPRI1BRhHbDe8PkAYUS8I3ONJlFXcky9B+ZqMViNSlm43OSkiiqklmr0H5GkhYABGw8ZTiJCzy10kaIZ3uojFgjk8oIpxZWevuQo/VWRAGYyrRObW+YTyOUKy+zc8RXmiotYVY2nXuL4CaRStOXn+Ir0LqL2APxlWic2t8wTJ5QqK+zcz60WE6woxtOvcXwCJPKkxXn59hdhPsAbjKtE5tb5gYyrRObW+YaxtOvcXwBjade4vgAzjKtE5tb5gYyrRObW+YaxtOvcXwBjade4vgAzjKtE5tb5gYyrRObW+YaxtOvcXwBjade4vgAzjKtE5tb5gYyrRObW+YaxtOvcXwBjade4vgAllcoVOa7NzxK0aNWsKMZVonNrfMJ5ZKkzms/xLC9Gr2FWNp17i+ACSWyhUW+zc8QvNFR6wpxlWic2t8wRLZUmLef4ifQuo/YU42nXuL4AM4yrRObW+YGMq0Tm1vmGsbTr3F8AY2nXuL4AM4yrRObW+YJTKFYVXZuZiPNFpWsKMbTr3F8AhMqLCqz8xHoXaV7AG4yrRObW+YTy2UKyOzc8RHmiv8AcKsbTr3F8BNLpUnIz/ER6F1/oAfjKtE5tb5gHKFQ8Nza3zDWNp17i+A4qVph67i+ABEilCsEjs3MxPmiyWsHYyrRObW+YKkUqLBIz8xPoXZL2D8bTr3F8AE0mlCpzvZuZ5eaNEjWD8ZVonNrfMEyaVFOdz88vQvRI9hRjade4vgASp0zcRFCk0qpObYOpRiwSLfJTjcJ3ervSovQfmZCsACSTylBTiNSSOeug1ER5wrHJhVEAVjiLaLxCaRytGXlo8RXqKohbMKotgJhVEAXjiLaLxBMnlaIry0Z9orCRVMKotgJhVEAXjiLaLxAxxFtF4gyYVRbATCqLYAXjiLaLxAxxFtF4gyYVRbATCqLYAXjiLaLxAxxFtF4gyYVRbATCqLYAXjiLaLxAxxFtF4gyYVRbATCqLYAilkrROay0eJaLRqFOOItovEGTCqIEwqi2AIpbK0Rby0eIn1FUYpxxFtF4gyYVRAmFUWwAvHEW0XiBjiLaLxBkwqi2AmFUWwAvHEW0XiCEytGFVlozEeorShXMKotgJhVEAXjiLaLxCaXStGRlo8RHqKsWzCqLYCYVRAF44i2i8Q4qWIhnovEGzCqLYCYVRAJZFK0YJGWjMT6iskHY4i2i8QZMKogTCqLYAjk0rROdy0Z5eotEgUY4i2i8QZMKogTCqLYAmW+lTjZEpJ0qoIyP0GKxwkkOg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592" y="3308466"/>
            <a:ext cx="4617888" cy="356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626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Create a Medical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362200"/>
            <a:ext cx="6798736" cy="3444997"/>
          </a:xfrm>
        </p:spPr>
        <p:txBody>
          <a:bodyPr>
            <a:noAutofit/>
          </a:bodyPr>
          <a:lstStyle/>
          <a:p>
            <a:r>
              <a:rPr lang="en-US" sz="3200" dirty="0" smtClean="0"/>
              <a:t>Files should include the following sections or forms:</a:t>
            </a:r>
            <a:endParaRPr lang="en-US" sz="3200" dirty="0" smtClean="0"/>
          </a:p>
          <a:p>
            <a:pPr lvl="1"/>
            <a:r>
              <a:rPr lang="en-US" sz="2800" dirty="0" smtClean="0"/>
              <a:t>Client and Patient Information</a:t>
            </a:r>
          </a:p>
          <a:p>
            <a:pPr lvl="1"/>
            <a:r>
              <a:rPr lang="en-US" sz="2800" dirty="0" smtClean="0"/>
              <a:t>Master problem list with details of a patient’s history and previous medical problems, vaccines, or surgeries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909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write the medical record…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90135"/>
            <a:ext cx="7848599" cy="375826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Also make a </a:t>
            </a:r>
            <a:r>
              <a:rPr lang="en-US" sz="2800" b="1" dirty="0" smtClean="0"/>
              <a:t>cage card</a:t>
            </a:r>
            <a:r>
              <a:rPr lang="en-US" sz="2800" dirty="0" smtClean="0"/>
              <a:t> to identify and locate each patient.</a:t>
            </a: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509" y="3352800"/>
            <a:ext cx="4300466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786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After treatment is recommended…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90135"/>
            <a:ext cx="7848599" cy="375826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By the veterinarian an </a:t>
            </a:r>
            <a:r>
              <a:rPr lang="en-US" sz="2800" b="1" dirty="0" smtClean="0"/>
              <a:t>estimate</a:t>
            </a:r>
            <a:r>
              <a:rPr lang="en-US" sz="2800" dirty="0" smtClean="0"/>
              <a:t> sheet will be prepared with </a:t>
            </a:r>
            <a:r>
              <a:rPr lang="en-US" sz="2800" b="1" dirty="0" smtClean="0"/>
              <a:t>costs</a:t>
            </a:r>
            <a:r>
              <a:rPr lang="en-US" sz="2800" dirty="0" smtClean="0"/>
              <a:t> listed</a:t>
            </a:r>
          </a:p>
          <a:p>
            <a:pPr lvl="1"/>
            <a:r>
              <a:rPr lang="en-US" dirty="0" smtClean="0"/>
              <a:t>Treatment will be reviewed with the client and consent forms signed</a:t>
            </a:r>
          </a:p>
          <a:p>
            <a:pPr lvl="1"/>
            <a:r>
              <a:rPr lang="en-US" dirty="0" smtClean="0"/>
              <a:t>Care will also be reviewed with the client so the owner can continue to medicate and care for the patient</a:t>
            </a:r>
            <a:endParaRPr lang="en-US" dirty="0" smtClean="0"/>
          </a:p>
          <a:p>
            <a:r>
              <a:rPr lang="en-US" dirty="0" smtClean="0"/>
              <a:t>The invoice should be placed on top for easy access for all in the veterinary clinic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2245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205</TotalTime>
  <Words>688</Words>
  <Application>Microsoft Office PowerPoint</Application>
  <PresentationFormat>On-screen Show (4:3)</PresentationFormat>
  <Paragraphs>94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Garamond</vt:lpstr>
      <vt:lpstr>Organic</vt:lpstr>
      <vt:lpstr>Record Keeping</vt:lpstr>
      <vt:lpstr>What is the Purpose of a Medical Record?</vt:lpstr>
      <vt:lpstr>Medical Records Include:</vt:lpstr>
      <vt:lpstr>Ethics of Medical Records</vt:lpstr>
      <vt:lpstr>Ethics of Medical Records</vt:lpstr>
      <vt:lpstr>PowerPoint Presentation</vt:lpstr>
      <vt:lpstr>How to Create a Medical Record</vt:lpstr>
      <vt:lpstr>When write the medical record… </vt:lpstr>
      <vt:lpstr>After treatment is recommended…</vt:lpstr>
      <vt:lpstr>PowerPoint Presentation</vt:lpstr>
      <vt:lpstr>PowerPoint Presentation</vt:lpstr>
      <vt:lpstr>How to Record Information</vt:lpstr>
      <vt:lpstr>How to Record Information</vt:lpstr>
      <vt:lpstr>SOAP</vt:lpstr>
      <vt:lpstr>Filing Medical Records</vt:lpstr>
      <vt:lpstr>Storage of Medical Records</vt:lpstr>
      <vt:lpstr>Consent Forms</vt:lpstr>
      <vt:lpstr>Certificates</vt:lpstr>
      <vt:lpstr>Certificates </vt:lpstr>
      <vt:lpstr>Medical Records as Legal Documents</vt:lpstr>
      <vt:lpstr>Invoicing</vt:lpstr>
      <vt:lpstr>Invoicing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Keeping</dc:title>
  <dc:creator>Owner</dc:creator>
  <cp:lastModifiedBy>Kelly Durdock</cp:lastModifiedBy>
  <cp:revision>26</cp:revision>
  <dcterms:created xsi:type="dcterms:W3CDTF">2013-08-02T17:15:15Z</dcterms:created>
  <dcterms:modified xsi:type="dcterms:W3CDTF">2016-09-02T01:11:54Z</dcterms:modified>
</cp:coreProperties>
</file>