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72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BB7F-DE30-4853-A11E-96FFC7CDF63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FC914-8CD3-4C89-B64F-5E3DA887E72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91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BB7F-DE30-4853-A11E-96FFC7CDF63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FC914-8CD3-4C89-B64F-5E3DA887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2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BB7F-DE30-4853-A11E-96FFC7CDF63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FC914-8CD3-4C89-B64F-5E3DA887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9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BB7F-DE30-4853-A11E-96FFC7CDF63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FC914-8CD3-4C89-B64F-5E3DA887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7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BB7F-DE30-4853-A11E-96FFC7CDF63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FC914-8CD3-4C89-B64F-5E3DA887E72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25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BB7F-DE30-4853-A11E-96FFC7CDF63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FC914-8CD3-4C89-B64F-5E3DA887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7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BB7F-DE30-4853-A11E-96FFC7CDF63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FC914-8CD3-4C89-B64F-5E3DA887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5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BB7F-DE30-4853-A11E-96FFC7CDF63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FC914-8CD3-4C89-B64F-5E3DA887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7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BB7F-DE30-4853-A11E-96FFC7CDF63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FC914-8CD3-4C89-B64F-5E3DA887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20DBB7F-DE30-4853-A11E-96FFC7CDF63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DFC914-8CD3-4C89-B64F-5E3DA887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4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BB7F-DE30-4853-A11E-96FFC7CDF63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FC914-8CD3-4C89-B64F-5E3DA887E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3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20DBB7F-DE30-4853-A11E-96FFC7CDF63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9DFC914-8CD3-4C89-B64F-5E3DA887E72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27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6.01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Organize knowledge of structures of living organisms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4906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</a:t>
            </a:r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</a:t>
            </a:r>
            <a:r>
              <a:rPr lang="en-US" sz="4400" dirty="0" smtClean="0"/>
              <a:t>he </a:t>
            </a:r>
            <a:r>
              <a:rPr lang="en-US" sz="4400" dirty="0"/>
              <a:t>process by which a cell splits into two or more </a:t>
            </a:r>
            <a:r>
              <a:rPr lang="en-US" sz="4400" dirty="0" smtClean="0"/>
              <a:t>cells.</a:t>
            </a:r>
            <a:endParaRPr lang="en-US" sz="4400" dirty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AQDw8QDxQUDw8QDxQVDxAPDxAVDxQQFRQXFhQUFBUYHCggGBolGxUUITEhJSosLi4uFx8zODMsNygtLisBCgoKDg0OGhAQGiwkICQsLCwtLCwsLCwsLCwsLCwsLC8sLCwsLCwsLCwsLCwsLCwsLCwsLCwsLCwsLCwsLCwsLP/AABEIAMIBAwMBEQACEQEDEQH/xAAbAAEBAAMBAQEAAAAAAAAAAAAAAQIDBAUGB//EAD0QAAIBAwIDBAcFBgYDAAAAAAABAgMRIRIxBEFRBSJhcQYTgZGhscEjMkLR8FJicoLh8RQzY5KisjRDU//EABoBAQADAQEBAAAAAAAAAAAAAAABAgMEBQb/xAAyEQEAAgECBAQEBQQDAQAAAAAAAQIRAyEEEjFBUWFxkRMigdEyobHB4QUUM/AjUmJC/9oADAMBAAIRAxEAPwD8OCAAEgQoAAAAACAJAAAAEASBAACQAgAAACQAAAAAAAAAABAAAoEAoAAAIAAAAAAKAAgAAAAEgBAAAAAAAAAAAACQIAAACgAAAAQAAABQFghbAXSyMmTSxkyliRLAAlABIgAAAAAAAAAAABIEAAABQAAAQAACgAhUgO3szsurxE1ClG/WUmowXnJ4Rhra9NKM2n959kWmK1m9toju9DhvRxv/ADKlOEf2u9Je2yOe/HRH4azM+zK+vp16Wz6Z/fD0K/o3wkEl62dSb/FGmo0/ZfLOevHa9pzyxEeuZYU4zOc1n3j9P5Yr0a4Zxb9dKFo3tKk3fyafzJ/vtaJxyZ+q/wDeVz0n8v4cM/RqbV6U6dW7xHU41PamrL3nRHHVja8TH6Nfj6ecc3vEx/Dy+K4GrSdqkJQ8Wse/Y6aatL/hmJauaxqIEoAAEiAAAAAAAAAASBAAAAUAAAEABQAQqRA+j7H7Bk7TqxvKSvSpSlFJ89U+iw8M8/X4uPw0n1n7MNbiqaHhM++PXz8nqrjJuHqov1ULfdglFX6tc+ZyfCrFued583FqTN55rTn9Po4OJp75eNmnjPJpnRSzTTnycdOvZ5vh7NvbmbTTLonTiejoqvUtSvyuuXg/iZ122Z1rEbMKc7RT8cXb6bEzGZwWpmcO6lxso6qb78ZYcJrVG3S3XC9xhbSifmjbzY8kx81dmqv6PLidUuES9cm9VBWUWv8ATu97vbwL14ydHEa3Tx+7fT4mIxW+0z0nx+z5niOHnTk4VIuElvGSaa9h6VL1vGazmHZNZrOJai6GISEgBAAAAAAAAAAAAAAUAAIAABQKgh73o3wOXXmk4w/y1K1pT8vDP6RwcZq7fDjv19GPE3+Hp+dun7y9Xi6zk5OTtd4vG8erv+uZy0rjERDzdOmMYj893DUqvVe0J45K3xTN4rGMbw66027w31GnCMoN+UllLnFvmr7eNykZi2JUrExbEuOVNN+Hydvlg2icOnMwvDuzSfS/u/pcX6ItG2U4qmlpX7L8k3+kKT1KTltvKPef35fBfmU2nbspOJ27QwjW0tNPvLbTdfEma5jBNMxjs71Qp8XH1dVqNRL7OpnEmtpN7q/xMJvbQnmpG3eFaa06WK23r+n8Pl+0OCqUKk6VVaZwdmvqvA9PS1a6lIvWdpdvo5WjUQJCRAAAAAAAAAAABQAAAAAEABQhnBXaSvkiZwd36BxtNcPTo0otU9NOOtt6pt81ZYv+Z4GnM6t7Wnff6PEt/wAuveeuJxHhs8KrXW6f/GG3n7zurSen3dtNOen3a48Qt4q7TtLxXh4FuSe7X4c9JZSnbUk7pPF+cXlX+IiMpiucTLSp4fR5/wBxbG7TkWk+9np8Whbom0ThlOeb72b975kRGysU2bJLrmT2XSP5v5IrHl0Uw0VLL5Pq7dOiLxlaMttGu42stuefZgrakT1llfTiXo8Vo42noqY4iMEqE2llr/1ya5P6nNTm4a3NX8MzvH7s9LUto/JP4f0/h8fVpuLcZKzi7NPk1uevWYmMw72tlkoBCQAAAAAAAAAAAFAACAAAUAgh29kUtdejG2rVUjh7NXyY69uXTtPkmLcvzeG77P0kpRVW/wCKUV3LK0UtkeNwdp5Mfm8LhNW14mZ8Z38cvArwTy9UV4NZ8kehWe0PUpbG0OaLjd2vfq+Zpv3bYnuzeUrdPbjl8yOi0V3F8kQvFWcOXxsRJNRS/F7kMdkTXsw1vbdvd8i2IVmrdQpx/F772uZ2tPZje09mcnTW3Lyt5tu9yMWZ4u38JxTjOLj3lF30xdk7PbwKamnFq4ljq6PNWYlzelHDuWjiv/o3GrjKqJK0n/Fn2xZpwV+XOl4dPT+HTw0zOnj/AK7Pnmeg3YhISIAAAAAAAEgQAUAAAACAAoBBD0exIy9fTmr2hOLk7YV3ZX89jn4mY+HMeK+lyTeK275+uz6XtrjXUranZSbWyx4WPN4bS5NPDx+H0YpWYedJX1Xs1y25c2+XzOmNsYdde2HHUhbLwny3kaxLqrMdBPoPVtELJ59g7NKxsrnZWGETQ1EYVmEbtt8SWcwkJ3eMvyuxMYUtDpUMfhv+9OCa9jdmZ59fzYWn19pFTd8tNrpeLXlbDGY7KTbwdVSPrOHrU83tqSfWOz+LRlWeXVrb6e6mnONT1fKs9R2sSUoSIAAAAAAJAgAAAKAAACAAoFQQ3cPVcJRkns0/OzuUvWLRiV9O3JaLPq61KemnJpKDTcajX3knZtPnbbB5VbVzMR18HFxGj8LVtWfbPj0cnFw02k27WxFvuvG76m2nOdoRpTE7Q82Se9vb+VjpjHR2VnC/MhvWWxI6NDhL62eV0TatY3GZ20b1zmNoXnlnaJYpmTntBf2hlIm3i7XkNmcxHg2xxtb2plZ3Y23FU2V7pPbe31Q5VJq9HgZxi4pK+rmrvHT6nNqRM7sJmYtFp7PluIp6Zyjvpk1fydj1KTmIl3T1amWShIgAAAAAAAAABQAAAAIFAqCFRA3UKMpSSirt8luVtaKxmWulo31LRWkZl91T7Mn/AIKE5ytGn3bNqSzJuys+r28Dwp16/wBxNaxvO6/9ZtpadtKkTE2xicTE4x44eHx+bSk7uztHnjGenI7tLwh52j4Q8ycm/BdEdURDriIhYPoTEZltSHVBHu8LETilJ9fRpfbeWupvgr/V4+HWNOuIjPb92ejO+ZYvB4C8zmUV+ROzOwr+PyDOcN1KKveV1jnJ296KWnwY2nwZu0Ws64tbqWV4Fd58mcbxPaXX2fC9SHNala/LnnoY6s4rLG89pfOca71Kl1b7SX/Znpaf4Y9HbMYnEOdl0oSIAAAAAAAEgQAUAAAECgVBDp4LgqlaWiknKW+NkurfJGepq1045rStFc+UR1mdoh9Twvo1SopT4md5bqlpte3XN0jyr8dfUnl04+rGP6jwtc/CidS0dMxin65l1PtPh4RdOlRhG8k9u8+t30/MyjQ1bTzXvLktqcXfOb8sT1iu0MavacnCXrH/AAU7WjGy3ttu+nItXQiLfL9ZYU4aItHL9ZeHxdVyvKT8EksLY7tOuNoelpUiNocEpX/I3iHTEJTEr1dSxkvocRfRtmraaxbqxlK50cXxk8RWsYxhlFYrkv8AA4Vco1cdFZlPgSpOGyje+GvzKW82dum7opJZ1LdN+1LDKT5MLbdHpdicQ6WuSScYxlJqcYu7gnJNX2yzm4inPiP93Y20o1dSsT+T46bu23u8s9eIxs72LJShIgAAAAAAAAABQAAgAKgh19ncDOvPRC3WUn92MesnyRlq6tdOubLVpmJmZxEdZnb/AH0faQdLhKSjQ709P2lWMrSb27rtsnzPFnn4i+dTp2h5PEatuJtyRGKR0jrnzt+0dnh8RxMm027Ppbve87qacRGHRTTiIxEMactNpLLbw/EtMZ2XmudmutXb8rvDz5Fq0iGlKRDkb+Zq3a5ItC8LFESvHmykyIWljqLYZzLZfKKq5bIxv9GuZWZUmW2FHVdXTaWEsP8AqUm2Gc3x1aZLH81i8dVs7uzh6epvq5NLe9tzG9uVy3vFYZduzfDxlQulUlZT0u7UGk7N9XgjhojVn4nbs04bE1+J3np6PnGei3YhISIAAAAAAAAAoAAAIFAqCH2XZVKPC8PO9/XVYXebKMbfda5vPM8fXtOtqx/1hxcbPNaNGOkTmfVx8XWUmtN1FpKzd3fntyd2zbTrjqrpUmOrgy/ebuuNmTxa2y+bI9UxDCTv9bFo2axVjGKEyvFZnoaTb4Wpy82NmkRHQaVjLclqnktCtpWnC/kRM4UmXVThm7TS2jjJnMsbW7Ol8Ndd294rKRl8TE7sfi4ndrjRmmppfdaTvJXTzZaX5FptWflTOpWflT8TinhSukT2yjtmXsT0cHRhVrL7WWacPxS87bL+hxxzcReaU6R1ly1pbiZnE/LHWf2h8fxXEOpOU5fek7u23kevSkUrFY7PRiMRhoZdZABIgAAAAAAAAABQAAgUDs7LoqdanF7OSv5LLMta3LSZItFZzL3eLrKVRu97t4d8+XQ4NOsxV58c0/NPfdySg+jav1WPPobRMNotDCcpbOK/mVyYiPFpFa+LDV1f+1OxbDXECXTPwDasMJM10orzxzdG/wCGu3VnDbwPsdOImnLty49fTDgnrlrk+SPmeN0NPSvHI6K2mY3a7X/NnGrMuzhuHV1nNubSVjG99mGpeYjo+k7L9H6tdpUbz2d392KtnZZeOR5uvxtNKM32ebqcXicTGZ8I6z9HXxvo3GlpjUrQp1HC6UnK3ytdmOlx06mZrSZjLr4LheL4vNqUxGf/AKnl+m/h4PD4ng6NNS1V4t2uo3y/dex3U1dS/Sku239O4ikZ1JrXym2/tGXmVu0qUP8AKWuXWV1Be/L+B1V0L2/FsfC0abzPPPtH3n8nl8VxU6stVSTk7WV+SWyXRHVTTrSMVhE2mXPcuqgSEiAAAAAAAAAAAABQBAqA9PsGN617XcYSkl44X1ObiZ+RnqTMUmYehWilZ83fUlvyz0/sYVmejlpmdmGuPVeCmmpfVfEnE+Hs0xaO3swq1Hs9uVrE1q0pWGlz9nxfvNMN6wENqwsY3Ey66Ui3VJLlf2Hbp8frUpyROzK+hTOUskckzMzmWN/JjHfp7L/ASxl2cOud7Pk3bC8UY38HPfPg+r7H4+UeFrxp1NL0pu0ct2xbwv8ArJ5XEaMTrVm1ctv6NpY/qEaltsRMx3fn/F8VUm+/OUvNnv6enWsbQ319fU1LfNMy5mzRglyRAlAAAkQAAAAAAAAAAAAKQAFQHp9gP7eK/ajJLF1e3NHNxX+NMV5otXyl3cVvdd1+ZhTo4dLOGiP8Or2YNPq2+ooX2VvBR29oz4rRbAo+wZaRPgyf9yF4mWpIs6o1cDJVtqTLEllMs40085ZXmllLbRlbZJL69SloY2rEvQ7K7Q9VV/dktMk4rS0+eejOfX0eenorpxWNSl79ImJ2nd852hT0Vakekmsbbno6U5pEu3ia8uraI8XMzVigSgAASIAAAAAAAAAAAAACgCBQN/CVtFSE/wBmSeCmpXmrMJrOJh7nFTs28tSd4y1NKz6LmcNIzDjmmLTDH17vi3k0n/22Lckd0RSO/wDvstWu5Wve+ydlf+VLCXiRWkQmtOVr0NO28nyXJfn4ls+zatvZi1bCz1JaxPdrLL5YyeCTLGS59UTCMt9Dfw69GUt0ZWnZZq2U7p9evT9dSI32Vicumj33hJtvrt4e8yt8rC847vI7Xf29Tl3tjs0P8cPQ15mb79dv0cLNmSBISAEAAAAAAAAAAAAAAAoAAQMkEPd7OqqpRUN50m8fidPFrPwdzh1qzW+e0/qx1s7T9EX3lZKLfO12h2Uztu3wfKneUtnVnvfpBbJeO5Sf/Xt91J/9bR4fdmqSUXZ4t359c7L2kc0zO/sRec7/AEhzTjhvm/lfb3/Q0id28W3atP1+H6ZfLTmRQxf95r5DO6ebfDKENult/aRMqTbwZTWmXluiI3hGYmE1dOdk7+H6Qx4q+r0uyKdpXs3ZOVkumbs5te2YwwvE3tFY65fN9oVlUq1JraU5NeTZ6WlXlpEeT0dWYm8zDmZoogAkQAAAAAAAAAAAUCAAAFAACBUB0cFxUqU4zhvHk1dNc010M9TTi9ZrKlqxaMS+qrU6dWP+IoJRhLEo6m5KT/D4Hl1m1J+Hfq4LxbStFLbxPSXNN4s9uiTWP2b/AKuax5Jjqxm2k9S5Yilj3eXzZMY7LVxnZo/C3z1P/isfFv3GnfDXuRhhvpG3vg2iJlM23wx0d2S8bp+Vl9Sc7wtmcxLCm7peWfLmy0rTh0S7yV/vpbvaSWzuZ/h9GMfL6LCgr95pYwo5Im842VtqTjZu7X45UuGVGCWupJt1M+sVNfh8E7/ApoaXPq889I7dsr8NpWrPxZ77R94+75ZnqOlAlABIgAAAAAAAAAAAoEAAAAFAECgEwh29ndozot6cxkrTg9mvo/Ex1tGupG/WGd9Kt4xZ9R2dCjxCl6qa1pOSpTbU0lvbFnk8zWnU0pjmjbxhw62nqaUc3WPGP3cPGUp3eu7dkleV7JK1v14G+nauNltG9cfK06HaKeN/fbf4svmM5a83WWVFN68Y0pZeb37rtz2s/Mi0xGC0xGEs9SunlK+ObWBmMJ5ow0qLWVun/dMvnK82y7adFyaSWqMtoqLdr5e3tMLWiI3c9r4h08XVo8NBOWZyd1SSV/Bvw8GzOldTWtiOnirp6epqzzW6fr/vi+W47jJ1pudR3lZJbYitkvI9TS0q6deWr0duzmZolABIgAAAAAAAAAAAAAAAAAAAUAAIFCGylVcWpRbjJO6admn4MrasTGJOj26HpBq/8imqnWcLRqXfPo2cVuDx/jtjy7OeeF05nbNfT7S7+GqcLO2itpd8RqqUfPvPC95heNavWvturqcNeIzW0T+U/ns7KvY8JWdKvSquSyo1knHmr3Ma8TaPx0mPo5qX1e9JWXYklmpKNO37daEb9LJ7j+6ifwxn0iU82pO1az7NXER4KnK8q8ZYv9jqk79MYuWrPEXjanu1jhtea7zWPWftDzeK9ItDf+DjKli3rKk06md9KWI/E6acFzR/zTE+UdF9PhqxObbz6bez5+tVlNuU25Se7k2372d9axWMRs6szLWywgSEiAAAAAAAAAAAAAAAAAAAAAAUAAIFuBbhBfxYwKp+LIx5GPJXPxYx5GGLYAkQJQASIAAAAAAAAAAAAAAAAAAAAAAAAUAAIAC3AXAXAAQAAJEAAAAAJAAQBIEAAAAAAAKAAgAJAhQIAAoAAAAEASAAAAAgAAAAAAASBAAAoEAAAAH/2Q=="/>
          <p:cNvSpPr>
            <a:spLocks noChangeAspect="1" noChangeArrowheads="1"/>
          </p:cNvSpPr>
          <p:nvPr/>
        </p:nvSpPr>
        <p:spPr bwMode="auto">
          <a:xfrm>
            <a:off x="155575" y="-2484438"/>
            <a:ext cx="691515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s://encrypted-tbn3.gstatic.com/images?q=tbn:ANd9GcQGjoZWBUKqLQxKWz-k_iOQWeL3BTjNRs0PlNSJpetu3tEoFM8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80" y="2973493"/>
            <a:ext cx="38100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41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Mitosis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045" y="1867250"/>
            <a:ext cx="11542955" cy="4023360"/>
          </a:xfrm>
        </p:spPr>
        <p:txBody>
          <a:bodyPr>
            <a:no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ype </a:t>
            </a:r>
            <a:r>
              <a:rPr lang="en-US" sz="2800" dirty="0"/>
              <a:t>of cell division which allows for growth and regeneration of </a:t>
            </a:r>
            <a:r>
              <a:rPr lang="en-US" sz="2800" dirty="0">
                <a:solidFill>
                  <a:srgbClr val="FF0000"/>
                </a:solidFill>
              </a:rPr>
              <a:t>body</a:t>
            </a:r>
            <a:r>
              <a:rPr lang="en-US" sz="2800" dirty="0"/>
              <a:t> cells (somatic cells)</a:t>
            </a:r>
          </a:p>
          <a:p>
            <a:pPr lvl="1"/>
            <a:r>
              <a:rPr lang="en-US" sz="2400" dirty="0"/>
              <a:t>Each daughter cell is </a:t>
            </a:r>
            <a:r>
              <a:rPr lang="en-US" sz="2400" dirty="0">
                <a:solidFill>
                  <a:srgbClr val="FF0000"/>
                </a:solidFill>
              </a:rPr>
              <a:t>identical</a:t>
            </a:r>
            <a:r>
              <a:rPr lang="en-US" sz="2400" dirty="0"/>
              <a:t> to the original </a:t>
            </a:r>
            <a:r>
              <a:rPr lang="en-US" sz="2400" dirty="0" smtClean="0"/>
              <a:t>cell</a:t>
            </a:r>
            <a:endParaRPr lang="en-US" sz="2400" dirty="0"/>
          </a:p>
          <a:p>
            <a:pPr lvl="1"/>
            <a:r>
              <a:rPr lang="en-US" sz="2400" i="1" dirty="0" smtClean="0"/>
              <a:t>Phases</a:t>
            </a:r>
            <a:endParaRPr lang="en-US" sz="2400" i="1" dirty="0"/>
          </a:p>
          <a:p>
            <a:pPr lvl="2"/>
            <a:r>
              <a:rPr lang="en-US" sz="2400" u="sng" dirty="0">
                <a:solidFill>
                  <a:srgbClr val="FF0000"/>
                </a:solidFill>
              </a:rPr>
              <a:t>Interphase</a:t>
            </a:r>
            <a:r>
              <a:rPr lang="en-US" sz="2400" dirty="0"/>
              <a:t>- the cells are in their normal state</a:t>
            </a:r>
          </a:p>
          <a:p>
            <a:pPr lvl="3"/>
            <a:r>
              <a:rPr lang="en-US" sz="2400" dirty="0"/>
              <a:t>the nucleus and nuclear membrane are distinct</a:t>
            </a:r>
          </a:p>
          <a:p>
            <a:pPr lvl="3"/>
            <a:r>
              <a:rPr lang="en-US" sz="2400" dirty="0"/>
              <a:t>chromosomes are in a thread like mass inside the nucleus</a:t>
            </a:r>
          </a:p>
          <a:p>
            <a:pPr lvl="2"/>
            <a:r>
              <a:rPr lang="en-US" sz="2400" u="sng" dirty="0">
                <a:solidFill>
                  <a:srgbClr val="FF0000"/>
                </a:solidFill>
              </a:rPr>
              <a:t>Prophase</a:t>
            </a:r>
            <a:r>
              <a:rPr lang="en-US" sz="2400" dirty="0"/>
              <a:t>- Chromatin forms and begins to take an X shape</a:t>
            </a:r>
          </a:p>
          <a:p>
            <a:pPr lvl="3"/>
            <a:r>
              <a:rPr lang="en-US" sz="2400" dirty="0"/>
              <a:t>Centrioles begin to move toward opposite poles creating fibers between them</a:t>
            </a:r>
          </a:p>
          <a:p>
            <a:pPr lvl="3"/>
            <a:r>
              <a:rPr lang="en-US" sz="2400" dirty="0"/>
              <a:t>Chromosomes begin to condense</a:t>
            </a:r>
          </a:p>
          <a:p>
            <a:pPr lvl="3"/>
            <a:r>
              <a:rPr lang="en-US" sz="2400" dirty="0"/>
              <a:t>Nuclear membrane is less </a:t>
            </a:r>
            <a:r>
              <a:rPr lang="en-US" sz="2400" dirty="0" smtClean="0"/>
              <a:t>distinct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982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(continued…)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04459"/>
          </a:xfrm>
        </p:spPr>
        <p:txBody>
          <a:bodyPr/>
          <a:lstStyle/>
          <a:p>
            <a:pPr lvl="2"/>
            <a:r>
              <a:rPr lang="en-US" sz="2800" u="sng" dirty="0">
                <a:solidFill>
                  <a:srgbClr val="FF0000"/>
                </a:solidFill>
              </a:rPr>
              <a:t>Metaphase</a:t>
            </a:r>
            <a:r>
              <a:rPr lang="en-US" sz="2800" dirty="0"/>
              <a:t>- spindle fibers are formed at the center of the cell. Chromosomes begin to attach to the fibers between the centrioles in the center of the </a:t>
            </a:r>
            <a:r>
              <a:rPr lang="en-US" sz="2800" dirty="0" smtClean="0"/>
              <a:t>cell</a:t>
            </a:r>
          </a:p>
          <a:p>
            <a:pPr lvl="2"/>
            <a:endParaRPr lang="en-US" sz="2800" dirty="0"/>
          </a:p>
          <a:p>
            <a:pPr lvl="2"/>
            <a:r>
              <a:rPr lang="en-US" sz="2800" u="sng" dirty="0">
                <a:solidFill>
                  <a:srgbClr val="FF0000"/>
                </a:solidFill>
              </a:rPr>
              <a:t>Anaphase</a:t>
            </a:r>
            <a:r>
              <a:rPr lang="en-US" sz="2800" dirty="0"/>
              <a:t>- chromosomes split and move to opposite poles as the spindle fibers </a:t>
            </a:r>
            <a:r>
              <a:rPr lang="en-US" sz="2800" dirty="0" smtClean="0"/>
              <a:t>shorten</a:t>
            </a:r>
          </a:p>
          <a:p>
            <a:pPr lvl="2"/>
            <a:endParaRPr lang="en-US" sz="2800" dirty="0"/>
          </a:p>
          <a:p>
            <a:pPr lvl="2"/>
            <a:r>
              <a:rPr lang="en-US" sz="2800" u="sng" dirty="0" err="1">
                <a:solidFill>
                  <a:srgbClr val="FF0000"/>
                </a:solidFill>
              </a:rPr>
              <a:t>Telophase</a:t>
            </a:r>
            <a:r>
              <a:rPr lang="en-US" sz="2800" dirty="0"/>
              <a:t>- divides to create 2 or 4 new cells</a:t>
            </a:r>
          </a:p>
          <a:p>
            <a:pPr lvl="3"/>
            <a:r>
              <a:rPr lang="en-US" sz="2800" dirty="0"/>
              <a:t>Nuclear membrane begins to reform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7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Meiosis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</a:t>
            </a:r>
            <a:r>
              <a:rPr lang="en-US" sz="3600" dirty="0" smtClean="0"/>
              <a:t>ell </a:t>
            </a:r>
            <a:r>
              <a:rPr lang="en-US" sz="3600" dirty="0"/>
              <a:t>division for breeding and </a:t>
            </a:r>
            <a:r>
              <a:rPr lang="en-US" sz="3600" dirty="0">
                <a:solidFill>
                  <a:srgbClr val="FF0000"/>
                </a:solidFill>
              </a:rPr>
              <a:t>reproductive</a:t>
            </a:r>
            <a:r>
              <a:rPr lang="en-US" sz="3600" dirty="0"/>
              <a:t> cells (gametes)</a:t>
            </a:r>
          </a:p>
          <a:p>
            <a:pPr lvl="1"/>
            <a:r>
              <a:rPr lang="en-US" sz="3200" dirty="0" smtClean="0"/>
              <a:t>Each </a:t>
            </a:r>
            <a:r>
              <a:rPr lang="en-US" sz="3200" dirty="0"/>
              <a:t>daughter cell is unique, and has </a:t>
            </a:r>
            <a:r>
              <a:rPr lang="en-US" sz="3200" dirty="0">
                <a:solidFill>
                  <a:srgbClr val="FF0000"/>
                </a:solidFill>
              </a:rPr>
              <a:t>half</a:t>
            </a:r>
            <a:r>
              <a:rPr lang="en-US" sz="3200" dirty="0"/>
              <a:t> the number of chromosomes </a:t>
            </a:r>
            <a:r>
              <a:rPr lang="en-US" sz="3200" dirty="0" smtClean="0"/>
              <a:t>of the </a:t>
            </a:r>
            <a:r>
              <a:rPr lang="en-US" sz="3200" dirty="0"/>
              <a:t>parent </a:t>
            </a:r>
            <a:r>
              <a:rPr lang="en-US" sz="3200" dirty="0" smtClean="0"/>
              <a:t>cell</a:t>
            </a:r>
            <a:endParaRPr lang="en-US" sz="3200" dirty="0"/>
          </a:p>
          <a:p>
            <a:pPr lvl="1"/>
            <a:r>
              <a:rPr lang="en-US" sz="3200" dirty="0" smtClean="0"/>
              <a:t>Male </a:t>
            </a:r>
            <a:r>
              <a:rPr lang="en-US" sz="3200" dirty="0"/>
              <a:t>gametes (sperm cells) unite with female gametes (egg cells) </a:t>
            </a:r>
            <a:r>
              <a:rPr lang="en-US" sz="3200" dirty="0" smtClean="0"/>
              <a:t>at fertilization </a:t>
            </a:r>
            <a:r>
              <a:rPr lang="en-US" sz="3200" dirty="0"/>
              <a:t>to provide a full complement of chromosomes for </a:t>
            </a:r>
            <a:r>
              <a:rPr lang="en-US" sz="3200" dirty="0" smtClean="0"/>
              <a:t>the offspring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34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Phases of Meiosis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52279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Prophase </a:t>
            </a:r>
            <a:r>
              <a:rPr lang="en-US" dirty="0">
                <a:solidFill>
                  <a:srgbClr val="FF0000"/>
                </a:solidFill>
              </a:rPr>
              <a:t>I</a:t>
            </a:r>
          </a:p>
          <a:p>
            <a:pPr lvl="1"/>
            <a:r>
              <a:rPr lang="en-US" dirty="0"/>
              <a:t>Chromosome begin to condense</a:t>
            </a:r>
          </a:p>
          <a:p>
            <a:pPr lvl="1"/>
            <a:r>
              <a:rPr lang="en-US" dirty="0"/>
              <a:t>Chromosomes similar in structure pair and cross over</a:t>
            </a:r>
          </a:p>
          <a:p>
            <a:pPr lvl="2"/>
            <a:r>
              <a:rPr lang="en-US" dirty="0"/>
              <a:t>Cross over provides increased genetic diversity</a:t>
            </a:r>
          </a:p>
          <a:p>
            <a:r>
              <a:rPr lang="en-US" dirty="0">
                <a:solidFill>
                  <a:srgbClr val="FF0000"/>
                </a:solidFill>
              </a:rPr>
              <a:t>Metaphase I</a:t>
            </a:r>
          </a:p>
          <a:p>
            <a:pPr lvl="1"/>
            <a:r>
              <a:rPr lang="en-US" dirty="0"/>
              <a:t>spindle fibers are formed at the center of the cell.</a:t>
            </a:r>
          </a:p>
          <a:p>
            <a:pPr lvl="1"/>
            <a:r>
              <a:rPr lang="en-US" dirty="0"/>
              <a:t>Chromosomes begin to attach to the fibers between the centrioles</a:t>
            </a:r>
          </a:p>
          <a:p>
            <a:r>
              <a:rPr lang="en-US" dirty="0">
                <a:solidFill>
                  <a:srgbClr val="FF0000"/>
                </a:solidFill>
              </a:rPr>
              <a:t>Anaphase I</a:t>
            </a:r>
          </a:p>
          <a:p>
            <a:pPr lvl="1"/>
            <a:r>
              <a:rPr lang="en-US" dirty="0"/>
              <a:t>chromosomes split and move to opposite poles</a:t>
            </a:r>
          </a:p>
          <a:p>
            <a:r>
              <a:rPr lang="en-US" dirty="0" err="1">
                <a:solidFill>
                  <a:srgbClr val="FF0000"/>
                </a:solidFill>
              </a:rPr>
              <a:t>Telophase</a:t>
            </a:r>
            <a:r>
              <a:rPr lang="en-US" dirty="0">
                <a:solidFill>
                  <a:srgbClr val="FF0000"/>
                </a:solidFill>
              </a:rPr>
              <a:t> I</a:t>
            </a:r>
          </a:p>
          <a:p>
            <a:pPr lvl="1"/>
            <a:r>
              <a:rPr lang="en-US" dirty="0"/>
              <a:t>chromosomes reach opposite ends of cell Nuclear membrane reforms</a:t>
            </a:r>
          </a:p>
          <a:p>
            <a:r>
              <a:rPr lang="en-US" dirty="0">
                <a:solidFill>
                  <a:srgbClr val="FF0000"/>
                </a:solidFill>
              </a:rPr>
              <a:t>Cytokinesis</a:t>
            </a:r>
          </a:p>
          <a:p>
            <a:pPr lvl="1"/>
            <a:r>
              <a:rPr lang="en-US" dirty="0"/>
              <a:t>cell division occurs producing 2 identical cells</a:t>
            </a:r>
          </a:p>
          <a:p>
            <a:endParaRPr lang="en-US" sz="1600" dirty="0"/>
          </a:p>
        </p:txBody>
      </p:sp>
      <p:pic>
        <p:nvPicPr>
          <p:cNvPr id="3074" name="Picture 2" descr="http://upload.wikimedia.org/wikipedia/commons/5/54/Meiosis_diagr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992" y="2368983"/>
            <a:ext cx="3629959" cy="233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1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Phases of Meiosis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Prophase II</a:t>
            </a:r>
          </a:p>
          <a:p>
            <a:pPr lvl="1"/>
            <a:r>
              <a:rPr lang="en-US" sz="2000" dirty="0" smtClean="0"/>
              <a:t>Chromosome </a:t>
            </a:r>
            <a:r>
              <a:rPr lang="en-US" sz="2000" dirty="0"/>
              <a:t>begin to condense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Metaphase II</a:t>
            </a:r>
          </a:p>
          <a:p>
            <a:pPr lvl="1"/>
            <a:r>
              <a:rPr lang="en-US" sz="2000" dirty="0" smtClean="0"/>
              <a:t>spindle </a:t>
            </a:r>
            <a:r>
              <a:rPr lang="en-US" sz="2000" dirty="0"/>
              <a:t>fibers are formed at the center of the cell.</a:t>
            </a:r>
          </a:p>
          <a:p>
            <a:pPr lvl="2"/>
            <a:r>
              <a:rPr lang="en-US" sz="2000" dirty="0"/>
              <a:t>Chromosomes begin to attach to the fibers between the centrioles.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Anaphase II</a:t>
            </a:r>
          </a:p>
          <a:p>
            <a:pPr lvl="1"/>
            <a:r>
              <a:rPr lang="en-US" sz="2000" dirty="0" smtClean="0"/>
              <a:t>Centromeres </a:t>
            </a:r>
            <a:r>
              <a:rPr lang="en-US" sz="2000" dirty="0"/>
              <a:t>divide and sister chromatids move </a:t>
            </a:r>
            <a:r>
              <a:rPr lang="en-US" sz="2000" dirty="0" smtClean="0"/>
              <a:t>to opposite </a:t>
            </a:r>
            <a:r>
              <a:rPr lang="en-US" sz="2000" dirty="0"/>
              <a:t>ends of the cell as spindle fibers shorten.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Telophase</a:t>
            </a:r>
            <a:r>
              <a:rPr lang="en-US" dirty="0" smtClean="0">
                <a:solidFill>
                  <a:srgbClr val="FF0000"/>
                </a:solidFill>
              </a:rPr>
              <a:t> II</a:t>
            </a:r>
          </a:p>
          <a:p>
            <a:pPr lvl="1"/>
            <a:r>
              <a:rPr lang="en-US" sz="2000" dirty="0" smtClean="0"/>
              <a:t>chromosomes </a:t>
            </a:r>
            <a:r>
              <a:rPr lang="en-US" sz="2000" dirty="0"/>
              <a:t>reach opposite ends of cell. </a:t>
            </a:r>
            <a:r>
              <a:rPr lang="en-US" sz="2000" dirty="0" smtClean="0"/>
              <a:t>Nuclear membrane </a:t>
            </a:r>
            <a:r>
              <a:rPr lang="en-US" sz="2000" dirty="0"/>
              <a:t>reforms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Cytokinesis</a:t>
            </a:r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ell division occurs producing 4 cells with half the chromosomes of the original parent cell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415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Cell </a:t>
            </a:r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3"/>
            <a:ext cx="10832951" cy="4404459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Tissue</a:t>
            </a:r>
            <a:r>
              <a:rPr lang="en-US" sz="2400" dirty="0" smtClean="0"/>
              <a:t>- </a:t>
            </a:r>
            <a:r>
              <a:rPr lang="en-US" sz="2400" dirty="0"/>
              <a:t>group of cells that are alike in structure</a:t>
            </a:r>
          </a:p>
          <a:p>
            <a:pPr lvl="1"/>
            <a:r>
              <a:rPr lang="en-US" sz="2000" dirty="0" smtClean="0"/>
              <a:t>Perform </a:t>
            </a:r>
            <a:r>
              <a:rPr lang="en-US" sz="2000" dirty="0"/>
              <a:t>specific functions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Histology</a:t>
            </a:r>
            <a:r>
              <a:rPr lang="en-US" sz="2000" dirty="0" smtClean="0"/>
              <a:t>- </a:t>
            </a:r>
            <a:r>
              <a:rPr lang="en-US" sz="2000" dirty="0"/>
              <a:t>study of tissues</a:t>
            </a:r>
          </a:p>
          <a:p>
            <a:r>
              <a:rPr lang="en-US" sz="2400" dirty="0" smtClean="0"/>
              <a:t>4 </a:t>
            </a:r>
            <a:r>
              <a:rPr lang="en-US" sz="2400" dirty="0"/>
              <a:t>types of tissue</a:t>
            </a:r>
          </a:p>
          <a:p>
            <a:pPr lvl="1"/>
            <a:r>
              <a:rPr lang="en-US" sz="2000" i="1" dirty="0" smtClean="0">
                <a:solidFill>
                  <a:srgbClr val="FF0000"/>
                </a:solidFill>
              </a:rPr>
              <a:t>Epithelial</a:t>
            </a:r>
            <a:r>
              <a:rPr lang="en-US" sz="2000" i="1" dirty="0" smtClean="0"/>
              <a:t>-</a:t>
            </a:r>
            <a:r>
              <a:rPr lang="en-US" sz="2000" dirty="0" smtClean="0"/>
              <a:t> </a:t>
            </a:r>
            <a:r>
              <a:rPr lang="en-US" sz="2000" dirty="0"/>
              <a:t>covers the body’s surface and lines the internal </a:t>
            </a:r>
            <a:r>
              <a:rPr lang="en-US" sz="2000" dirty="0" smtClean="0"/>
              <a:t>organ structures </a:t>
            </a:r>
            <a:r>
              <a:rPr lang="en-US" sz="2000" dirty="0"/>
              <a:t>and protects structures. Ex: skin, </a:t>
            </a:r>
            <a:r>
              <a:rPr lang="en-US" sz="2000" dirty="0" err="1"/>
              <a:t>epicardium</a:t>
            </a:r>
            <a:endParaRPr lang="en-US" sz="2000" dirty="0"/>
          </a:p>
          <a:p>
            <a:pPr lvl="1"/>
            <a:r>
              <a:rPr lang="en-US" sz="2000" i="1" dirty="0" smtClean="0">
                <a:solidFill>
                  <a:srgbClr val="FF0000"/>
                </a:solidFill>
              </a:rPr>
              <a:t>Connective</a:t>
            </a:r>
            <a:r>
              <a:rPr lang="en-US" sz="2000" i="1" dirty="0" smtClean="0"/>
              <a:t>-</a:t>
            </a:r>
            <a:r>
              <a:rPr lang="en-US" sz="2000" dirty="0" smtClean="0"/>
              <a:t> </a:t>
            </a:r>
            <a:r>
              <a:rPr lang="en-US" sz="2000" dirty="0"/>
              <a:t>holds and supports body structures. Ex: </a:t>
            </a:r>
            <a:r>
              <a:rPr lang="en-US" sz="2000" dirty="0" smtClean="0"/>
              <a:t>tendons, ligaments</a:t>
            </a:r>
            <a:endParaRPr lang="en-US" sz="2000" dirty="0"/>
          </a:p>
          <a:p>
            <a:pPr lvl="1"/>
            <a:r>
              <a:rPr lang="en-US" sz="2000" i="1" dirty="0" smtClean="0">
                <a:solidFill>
                  <a:srgbClr val="FF0000"/>
                </a:solidFill>
              </a:rPr>
              <a:t>Muscular</a:t>
            </a:r>
            <a:r>
              <a:rPr lang="en-US" sz="2000" i="1" dirty="0" smtClean="0"/>
              <a:t>-</a:t>
            </a:r>
            <a:r>
              <a:rPr lang="en-US" sz="2000" dirty="0" smtClean="0"/>
              <a:t> </a:t>
            </a:r>
            <a:r>
              <a:rPr lang="en-US" sz="2000" dirty="0"/>
              <a:t>allows movements of body parts</a:t>
            </a:r>
          </a:p>
          <a:p>
            <a:pPr lvl="1"/>
            <a:r>
              <a:rPr lang="en-US" sz="2000" i="1" dirty="0" smtClean="0">
                <a:solidFill>
                  <a:srgbClr val="FF0000"/>
                </a:solidFill>
              </a:rPr>
              <a:t>Nervous</a:t>
            </a:r>
            <a:r>
              <a:rPr lang="en-US" sz="2000" i="1" dirty="0" smtClean="0"/>
              <a:t>-</a:t>
            </a:r>
            <a:r>
              <a:rPr lang="en-US" sz="2000" dirty="0" smtClean="0"/>
              <a:t> </a:t>
            </a:r>
            <a:r>
              <a:rPr lang="en-US" sz="2000" dirty="0"/>
              <a:t>respond to stimulus and cause a reaction in the body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Organ</a:t>
            </a:r>
            <a:r>
              <a:rPr lang="en-US" sz="2400" dirty="0" smtClean="0"/>
              <a:t>- </a:t>
            </a:r>
            <a:r>
              <a:rPr lang="en-US" sz="2400" dirty="0"/>
              <a:t>group of similar tissues that perform a specific function Ex: liver, </a:t>
            </a:r>
            <a:r>
              <a:rPr lang="en-US" sz="2400" dirty="0" smtClean="0"/>
              <a:t>kidney, </a:t>
            </a:r>
            <a:r>
              <a:rPr lang="en-US" sz="2400" dirty="0" err="1" smtClean="0"/>
              <a:t>etc</a:t>
            </a:r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Organ System</a:t>
            </a:r>
          </a:p>
          <a:p>
            <a:pPr lvl="1"/>
            <a:r>
              <a:rPr lang="en-US" sz="2000" dirty="0" smtClean="0"/>
              <a:t>group </a:t>
            </a:r>
            <a:r>
              <a:rPr lang="en-US" sz="2000" dirty="0"/>
              <a:t>of organs working together to perform body functions</a:t>
            </a:r>
          </a:p>
        </p:txBody>
      </p:sp>
    </p:spTree>
    <p:extLst>
      <p:ext uri="{BB962C8B-B14F-4D97-AF65-F5344CB8AC3E}">
        <p14:creationId xmlns:p14="http://schemas.microsoft.com/office/powerpoint/2010/main" val="6125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Disease and </a:t>
            </a:r>
            <a:r>
              <a:rPr lang="en-US" dirty="0" smtClean="0"/>
              <a:t>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8401722" cy="428612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Infection</a:t>
            </a:r>
            <a:r>
              <a:rPr lang="en-US" sz="2800" dirty="0" smtClean="0"/>
              <a:t>- </a:t>
            </a:r>
            <a:r>
              <a:rPr lang="en-US" sz="2800" dirty="0"/>
              <a:t>invasion of a foreign substance causing disease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Inflammation</a:t>
            </a:r>
            <a:r>
              <a:rPr lang="en-US" sz="2800" dirty="0" smtClean="0"/>
              <a:t>- </a:t>
            </a:r>
            <a:r>
              <a:rPr lang="en-US" sz="2800" dirty="0"/>
              <a:t>protective response by the body to an injury. Results in </a:t>
            </a:r>
            <a:r>
              <a:rPr lang="en-US" sz="2800" dirty="0" smtClean="0"/>
              <a:t>pain, swelling</a:t>
            </a:r>
            <a:r>
              <a:rPr lang="en-US" sz="2800" dirty="0"/>
              <a:t>, and redness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Trauma</a:t>
            </a:r>
            <a:r>
              <a:rPr lang="en-US" sz="2800" dirty="0" smtClean="0"/>
              <a:t>- </a:t>
            </a:r>
            <a:r>
              <a:rPr lang="en-US" sz="2800" dirty="0"/>
              <a:t>external forces that damage tissue. Emergency management </a:t>
            </a:r>
            <a:r>
              <a:rPr lang="en-US" sz="2800" dirty="0" smtClean="0"/>
              <a:t>prevents complications </a:t>
            </a:r>
            <a:r>
              <a:rPr lang="en-US" sz="2800" dirty="0"/>
              <a:t>such as blood loss or infection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Tumors</a:t>
            </a:r>
            <a:r>
              <a:rPr lang="en-US" sz="2800" dirty="0" smtClean="0"/>
              <a:t>- </a:t>
            </a:r>
            <a:r>
              <a:rPr lang="en-US" sz="2800" dirty="0"/>
              <a:t>localized area of rapid cell division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Benign</a:t>
            </a:r>
            <a:r>
              <a:rPr lang="en-US" sz="2400" dirty="0" smtClean="0"/>
              <a:t>- </a:t>
            </a:r>
            <a:r>
              <a:rPr lang="en-US" sz="2400" dirty="0"/>
              <a:t>not cancerous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Malignant</a:t>
            </a:r>
            <a:r>
              <a:rPr lang="en-US" sz="2400" dirty="0" smtClean="0"/>
              <a:t>- </a:t>
            </a:r>
            <a:r>
              <a:rPr lang="en-US" sz="2400" dirty="0"/>
              <a:t>cancer causing tumors. Large nucleus, abnormal </a:t>
            </a:r>
            <a:r>
              <a:rPr lang="en-US" sz="2400" dirty="0" smtClean="0"/>
              <a:t>spindle, frequently </a:t>
            </a:r>
            <a:r>
              <a:rPr lang="en-US" sz="2400" dirty="0"/>
              <a:t>cells appear clumped.</a:t>
            </a:r>
          </a:p>
        </p:txBody>
      </p:sp>
      <p:pic>
        <p:nvPicPr>
          <p:cNvPr id="4098" name="Picture 2" descr="https://encrypted-tbn0.gstatic.com/images?q=tbn:ANd9GcTJIXCRzT6U6dzN29ThxJLYcme_LT8vKsxr9ZD5z0zilkiH4t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002" y="3487785"/>
            <a:ext cx="2427620" cy="182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17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are anatomy, physiology, and pathology?</a:t>
            </a:r>
          </a:p>
          <a:p>
            <a:r>
              <a:rPr lang="en-US" sz="4000" dirty="0" smtClean="0"/>
              <a:t>What </a:t>
            </a:r>
            <a:r>
              <a:rPr lang="en-US" sz="4000" dirty="0"/>
              <a:t>are the structural units of living things?</a:t>
            </a:r>
          </a:p>
          <a:p>
            <a:r>
              <a:rPr lang="en-US" sz="4000" dirty="0" smtClean="0"/>
              <a:t>What </a:t>
            </a:r>
            <a:r>
              <a:rPr lang="en-US" sz="4000" dirty="0"/>
              <a:t>are the functions of cells?</a:t>
            </a:r>
          </a:p>
          <a:p>
            <a:r>
              <a:rPr lang="en-US" sz="4000" dirty="0" smtClean="0"/>
              <a:t>What </a:t>
            </a:r>
            <a:r>
              <a:rPr lang="en-US" sz="4000" dirty="0"/>
              <a:t>are the types and phases of cell division?</a:t>
            </a:r>
          </a:p>
        </p:txBody>
      </p:sp>
    </p:spTree>
    <p:extLst>
      <p:ext uri="{BB962C8B-B14F-4D97-AF65-F5344CB8AC3E}">
        <p14:creationId xmlns:p14="http://schemas.microsoft.com/office/powerpoint/2010/main" val="348575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Cell </a:t>
            </a:r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Anatomy</a:t>
            </a:r>
          </a:p>
          <a:p>
            <a:pPr lvl="1"/>
            <a:r>
              <a:rPr lang="en-US" sz="2400" dirty="0" smtClean="0"/>
              <a:t>study </a:t>
            </a:r>
            <a:r>
              <a:rPr lang="en-US" sz="2400" dirty="0"/>
              <a:t>of internal and external body structure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Physiology</a:t>
            </a:r>
          </a:p>
          <a:p>
            <a:pPr lvl="1"/>
            <a:r>
              <a:rPr lang="en-US" sz="2400" dirty="0" smtClean="0"/>
              <a:t>study </a:t>
            </a:r>
            <a:r>
              <a:rPr lang="en-US" sz="2400" dirty="0"/>
              <a:t>of the functions of those structures and how they work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Pathology</a:t>
            </a:r>
          </a:p>
          <a:p>
            <a:pPr lvl="1"/>
            <a:r>
              <a:rPr lang="en-US" sz="2400" dirty="0" smtClean="0"/>
              <a:t>study </a:t>
            </a:r>
            <a:r>
              <a:rPr lang="en-US" sz="2400" dirty="0"/>
              <a:t>of disease processes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Cells</a:t>
            </a:r>
          </a:p>
          <a:p>
            <a:pPr lvl="1"/>
            <a:r>
              <a:rPr lang="en-US" sz="2400" dirty="0" smtClean="0"/>
              <a:t>basic </a:t>
            </a:r>
            <a:r>
              <a:rPr lang="en-US" sz="2400" dirty="0"/>
              <a:t>structural unit of living things</a:t>
            </a:r>
          </a:p>
          <a:p>
            <a:pPr lvl="2"/>
            <a:r>
              <a:rPr lang="en-US" sz="1800" dirty="0" smtClean="0"/>
              <a:t>Come </a:t>
            </a:r>
            <a:r>
              <a:rPr lang="en-US" sz="1800" dirty="0"/>
              <a:t>in many shapes and sizes</a:t>
            </a:r>
          </a:p>
          <a:p>
            <a:pPr lvl="2"/>
            <a:r>
              <a:rPr lang="en-US" sz="1800" dirty="0" smtClean="0"/>
              <a:t>Each </a:t>
            </a:r>
            <a:r>
              <a:rPr lang="en-US" sz="1800" dirty="0"/>
              <a:t>type of cell has a unique </a:t>
            </a:r>
            <a:r>
              <a:rPr lang="en-US" sz="1800" dirty="0" smtClean="0"/>
              <a:t>function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9987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Cell </a:t>
            </a:r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8" y="1845734"/>
            <a:ext cx="10779162" cy="4023360"/>
          </a:xfrm>
        </p:spPr>
        <p:txBody>
          <a:bodyPr numCol="2"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Organelles</a:t>
            </a:r>
            <a:r>
              <a:rPr lang="en-US" sz="3200" dirty="0" smtClean="0"/>
              <a:t>- </a:t>
            </a:r>
            <a:r>
              <a:rPr lang="en-US" sz="3200" dirty="0"/>
              <a:t>small units </a:t>
            </a:r>
            <a:r>
              <a:rPr lang="en-US" sz="3200" dirty="0" smtClean="0"/>
              <a:t>responsible </a:t>
            </a:r>
            <a:r>
              <a:rPr lang="en-US" sz="3200" dirty="0"/>
              <a:t>for a specific function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Cell Membrane</a:t>
            </a:r>
          </a:p>
          <a:p>
            <a:pPr lvl="2"/>
            <a:r>
              <a:rPr lang="en-US" sz="2000" dirty="0" smtClean="0"/>
              <a:t>holds </a:t>
            </a:r>
            <a:r>
              <a:rPr lang="en-US" sz="2000" dirty="0"/>
              <a:t>the cell together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Cytoplasm</a:t>
            </a:r>
          </a:p>
          <a:p>
            <a:pPr lvl="2"/>
            <a:r>
              <a:rPr lang="en-US" sz="2000" dirty="0" smtClean="0"/>
              <a:t>fluid </a:t>
            </a:r>
            <a:r>
              <a:rPr lang="en-US" sz="2000" dirty="0"/>
              <a:t>part of the cell that allows the internal structure of the cell </a:t>
            </a:r>
            <a:r>
              <a:rPr lang="en-US" sz="2000" dirty="0" smtClean="0"/>
              <a:t>to move</a:t>
            </a:r>
            <a:endParaRPr lang="en-US" sz="2000" dirty="0"/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Nucleus</a:t>
            </a:r>
          </a:p>
          <a:p>
            <a:pPr lvl="2"/>
            <a:r>
              <a:rPr lang="en-US" sz="2000" dirty="0" smtClean="0"/>
              <a:t>brain </a:t>
            </a:r>
            <a:r>
              <a:rPr lang="en-US" sz="2000" dirty="0"/>
              <a:t>of the </a:t>
            </a:r>
            <a:r>
              <a:rPr lang="en-US" sz="2000" dirty="0" smtClean="0"/>
              <a:t>cell, </a:t>
            </a:r>
            <a:r>
              <a:rPr lang="en-US" sz="2000" dirty="0"/>
              <a:t>usually in the </a:t>
            </a:r>
            <a:r>
              <a:rPr lang="en-US" sz="2000" dirty="0" smtClean="0"/>
              <a:t>center</a:t>
            </a:r>
            <a:endParaRPr lang="en-US" sz="2000" dirty="0"/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Nucleolus</a:t>
            </a:r>
          </a:p>
          <a:p>
            <a:pPr lvl="2"/>
            <a:r>
              <a:rPr lang="en-US" sz="2000" dirty="0" smtClean="0"/>
              <a:t>contained </a:t>
            </a:r>
            <a:r>
              <a:rPr lang="en-US" sz="2000" dirty="0"/>
              <a:t>within the nucleus, formed from the </a:t>
            </a:r>
            <a:r>
              <a:rPr lang="en-US" sz="2000" dirty="0" smtClean="0"/>
              <a:t>genetic material</a:t>
            </a:r>
            <a:endParaRPr lang="en-US" sz="2000" dirty="0"/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Mitochondria</a:t>
            </a:r>
          </a:p>
          <a:p>
            <a:pPr lvl="2"/>
            <a:r>
              <a:rPr lang="en-US" sz="2000" dirty="0" smtClean="0"/>
              <a:t>makes </a:t>
            </a:r>
            <a:r>
              <a:rPr lang="en-US" sz="2000" dirty="0"/>
              <a:t>energy for use by the cell (‘powerhouse’)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Ribosomes</a:t>
            </a:r>
          </a:p>
          <a:p>
            <a:pPr lvl="2"/>
            <a:r>
              <a:rPr lang="en-US" sz="2000" dirty="0" smtClean="0"/>
              <a:t>make </a:t>
            </a:r>
            <a:r>
              <a:rPr lang="en-US" sz="2000" dirty="0"/>
              <a:t>proteins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Lysosomes</a:t>
            </a:r>
          </a:p>
          <a:p>
            <a:pPr lvl="2"/>
            <a:r>
              <a:rPr lang="en-US" sz="2000" dirty="0" smtClean="0"/>
              <a:t>digest </a:t>
            </a:r>
            <a:r>
              <a:rPr lang="en-US" sz="2000" dirty="0"/>
              <a:t>good and proteins</a:t>
            </a:r>
          </a:p>
        </p:txBody>
      </p:sp>
      <p:pic>
        <p:nvPicPr>
          <p:cNvPr id="1026" name="Picture 2" descr="http://bio3400.nicerweb.com/Locked/media/ch02/02_01-animal-c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8546" y="3845278"/>
            <a:ext cx="2732442" cy="2397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7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io3400.nicerweb.com/Locked/media/ch02/02_01-animal-cel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836" y="162826"/>
            <a:ext cx="6906410" cy="605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92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Cell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Active Transport</a:t>
            </a:r>
          </a:p>
          <a:p>
            <a:pPr lvl="1"/>
            <a:r>
              <a:rPr lang="en-US" sz="2400" dirty="0" smtClean="0"/>
              <a:t>process </a:t>
            </a:r>
            <a:r>
              <a:rPr lang="en-US" sz="2400" dirty="0"/>
              <a:t>in which substances found in </a:t>
            </a:r>
            <a:r>
              <a:rPr lang="en-US" sz="2400" dirty="0">
                <a:solidFill>
                  <a:srgbClr val="FF0000"/>
                </a:solidFill>
              </a:rPr>
              <a:t>lower</a:t>
            </a:r>
            <a:r>
              <a:rPr lang="en-US" sz="2400" dirty="0"/>
              <a:t> concentration </a:t>
            </a:r>
            <a:r>
              <a:rPr lang="en-US" sz="2400" dirty="0" smtClean="0"/>
              <a:t>areas will </a:t>
            </a:r>
            <a:r>
              <a:rPr lang="en-US" sz="2400" dirty="0"/>
              <a:t>be moved to </a:t>
            </a:r>
            <a:r>
              <a:rPr lang="en-US" sz="2400" dirty="0">
                <a:solidFill>
                  <a:srgbClr val="FF0000"/>
                </a:solidFill>
              </a:rPr>
              <a:t>higher</a:t>
            </a:r>
            <a:r>
              <a:rPr lang="en-US" sz="2400" dirty="0"/>
              <a:t> concentration areas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Anabolism</a:t>
            </a:r>
          </a:p>
          <a:p>
            <a:pPr lvl="1"/>
            <a:r>
              <a:rPr lang="en-US" sz="2400" dirty="0" smtClean="0"/>
              <a:t>process </a:t>
            </a:r>
            <a:r>
              <a:rPr lang="en-US" sz="2400" dirty="0"/>
              <a:t>in which smaller particles combine to form larger particles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Catabolism</a:t>
            </a:r>
          </a:p>
          <a:p>
            <a:pPr lvl="1"/>
            <a:r>
              <a:rPr lang="en-US" sz="2400" dirty="0" smtClean="0"/>
              <a:t>process </a:t>
            </a:r>
            <a:r>
              <a:rPr lang="en-US" sz="2400" dirty="0"/>
              <a:t>in which larger particles are broken down into </a:t>
            </a:r>
            <a:r>
              <a:rPr lang="en-US" sz="2400" dirty="0" smtClean="0"/>
              <a:t>smaller particles</a:t>
            </a:r>
            <a:endParaRPr lang="en-US" sz="24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Diffusion</a:t>
            </a:r>
          </a:p>
          <a:p>
            <a:pPr lvl="1"/>
            <a:r>
              <a:rPr lang="en-US" sz="2400" dirty="0" smtClean="0"/>
              <a:t>process </a:t>
            </a:r>
            <a:r>
              <a:rPr lang="en-US" sz="2400" dirty="0"/>
              <a:t>in which a substance moves from areas of high </a:t>
            </a:r>
            <a:r>
              <a:rPr lang="en-US" sz="2400" dirty="0" smtClean="0"/>
              <a:t>concentration to </a:t>
            </a:r>
            <a:r>
              <a:rPr lang="en-US" sz="2400" dirty="0"/>
              <a:t>low </a:t>
            </a:r>
            <a:r>
              <a:rPr lang="en-US" sz="2400" dirty="0" smtClean="0"/>
              <a:t>concentrations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069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Cell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413402" cy="435067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Endocytosis</a:t>
            </a:r>
          </a:p>
          <a:p>
            <a:pPr lvl="1"/>
            <a:r>
              <a:rPr lang="en-US" sz="2000" dirty="0" smtClean="0"/>
              <a:t>process </a:t>
            </a:r>
            <a:r>
              <a:rPr lang="en-US" sz="2000" dirty="0"/>
              <a:t>in which a cell takes a particle in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Extra </a:t>
            </a:r>
            <a:r>
              <a:rPr lang="en-US" sz="2400" dirty="0">
                <a:solidFill>
                  <a:srgbClr val="FF0000"/>
                </a:solidFill>
              </a:rPr>
              <a:t>cellular fluid</a:t>
            </a:r>
            <a:r>
              <a:rPr lang="en-US" sz="2400" dirty="0"/>
              <a:t> (ECF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fluid </a:t>
            </a:r>
            <a:r>
              <a:rPr lang="en-US" sz="2000" dirty="0"/>
              <a:t>found outside the </a:t>
            </a:r>
            <a:r>
              <a:rPr lang="en-US" sz="2000" dirty="0" smtClean="0"/>
              <a:t>cell (blood)</a:t>
            </a:r>
            <a:endParaRPr lang="en-US" sz="20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Homeostasis</a:t>
            </a:r>
          </a:p>
          <a:p>
            <a:pPr lvl="1"/>
            <a:r>
              <a:rPr lang="en-US" sz="2000" dirty="0" smtClean="0"/>
              <a:t>maintenance </a:t>
            </a:r>
            <a:r>
              <a:rPr lang="en-US" sz="2000" dirty="0"/>
              <a:t>and balance of body processes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Osmosis</a:t>
            </a:r>
          </a:p>
          <a:p>
            <a:pPr lvl="1"/>
            <a:r>
              <a:rPr lang="en-US" sz="2000" dirty="0" smtClean="0"/>
              <a:t>movement </a:t>
            </a:r>
            <a:r>
              <a:rPr lang="en-US" sz="2000" dirty="0"/>
              <a:t>of a substance along a diffusion gradient across </a:t>
            </a:r>
            <a:r>
              <a:rPr lang="en-US" sz="2000" dirty="0" smtClean="0"/>
              <a:t>cell membranes</a:t>
            </a:r>
            <a:endParaRPr lang="en-US" sz="20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Phagocytosis</a:t>
            </a:r>
          </a:p>
          <a:p>
            <a:pPr lvl="1"/>
            <a:r>
              <a:rPr lang="en-US" sz="2000" dirty="0" smtClean="0"/>
              <a:t>process </a:t>
            </a:r>
            <a:r>
              <a:rPr lang="en-US" sz="2000" dirty="0"/>
              <a:t>by which dead cells and waste materials are eaten </a:t>
            </a:r>
            <a:r>
              <a:rPr lang="en-US" sz="2000" dirty="0" smtClean="0"/>
              <a:t>or removed </a:t>
            </a:r>
            <a:r>
              <a:rPr lang="en-US" sz="2000" dirty="0"/>
              <a:t>from the body</a:t>
            </a:r>
          </a:p>
        </p:txBody>
      </p:sp>
    </p:spTree>
    <p:extLst>
      <p:ext uri="{BB962C8B-B14F-4D97-AF65-F5344CB8AC3E}">
        <p14:creationId xmlns:p14="http://schemas.microsoft.com/office/powerpoint/2010/main" val="28497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xtracellular fluid: lymphatic vessel and blood vess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468" y="204626"/>
            <a:ext cx="7232332" cy="650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89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Metabolism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</a:t>
            </a:r>
            <a:r>
              <a:rPr lang="en-US" sz="4000" dirty="0" smtClean="0"/>
              <a:t>ll </a:t>
            </a:r>
            <a:r>
              <a:rPr lang="en-US" sz="4000" dirty="0"/>
              <a:t>of the chemical reactions</a:t>
            </a:r>
            <a:r>
              <a:rPr lang="en-US" sz="2800" dirty="0"/>
              <a:t> </a:t>
            </a:r>
            <a:r>
              <a:rPr lang="en-US" sz="4000" dirty="0"/>
              <a:t>within the body that break down or build </a:t>
            </a:r>
            <a:r>
              <a:rPr lang="en-US" sz="4000" dirty="0" smtClean="0"/>
              <a:t>new chemicals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149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842</Words>
  <Application>Microsoft Office PowerPoint</Application>
  <PresentationFormat>Widescreen</PresentationFormat>
  <Paragraphs>125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Calibri Light</vt:lpstr>
      <vt:lpstr>Retrospect</vt:lpstr>
      <vt:lpstr>Objective 6.01</vt:lpstr>
      <vt:lpstr>Essential Questions</vt:lpstr>
      <vt:lpstr>Basic Cell Terminology</vt:lpstr>
      <vt:lpstr>Basic Cell Terminology</vt:lpstr>
      <vt:lpstr>PowerPoint Presentation</vt:lpstr>
      <vt:lpstr>Cell Functions</vt:lpstr>
      <vt:lpstr>Cell Functions</vt:lpstr>
      <vt:lpstr>PowerPoint Presentation</vt:lpstr>
      <vt:lpstr>Metabolism</vt:lpstr>
      <vt:lpstr>Cell Division</vt:lpstr>
      <vt:lpstr>Mitosis</vt:lpstr>
      <vt:lpstr>Mitosis (continued…)</vt:lpstr>
      <vt:lpstr>Meiosis</vt:lpstr>
      <vt:lpstr>Phases of Meiosis I</vt:lpstr>
      <vt:lpstr>Phases of Meiosis II</vt:lpstr>
      <vt:lpstr>Cell Organization</vt:lpstr>
      <vt:lpstr>Disease and Injury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6.01</dc:title>
  <dc:creator>jkinney</dc:creator>
  <cp:lastModifiedBy>Kelly Durdock</cp:lastModifiedBy>
  <cp:revision>5</cp:revision>
  <dcterms:created xsi:type="dcterms:W3CDTF">2015-01-22T14:54:20Z</dcterms:created>
  <dcterms:modified xsi:type="dcterms:W3CDTF">2016-11-07T14:35:40Z</dcterms:modified>
</cp:coreProperties>
</file>