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Surgical and Radiological Procedures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Veterinary </a:t>
            </a:r>
            <a:r>
              <a:rPr lang="en-US" dirty="0" smtClean="0"/>
              <a:t>Assisting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7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Cassettes</a:t>
            </a:r>
          </a:p>
          <a:p>
            <a:r>
              <a:rPr lang="en-US" dirty="0" smtClean="0"/>
              <a:t>Screen</a:t>
            </a:r>
            <a:endParaRPr lang="en-US" dirty="0"/>
          </a:p>
          <a:p>
            <a:r>
              <a:rPr lang="en-US" dirty="0" smtClean="0"/>
              <a:t>X</a:t>
            </a:r>
            <a:r>
              <a:rPr lang="en-US" dirty="0"/>
              <a:t>-</a:t>
            </a:r>
            <a:r>
              <a:rPr lang="en-US" dirty="0" smtClean="0"/>
              <a:t>ray log </a:t>
            </a:r>
            <a:endParaRPr lang="en-US" dirty="0"/>
          </a:p>
          <a:p>
            <a:r>
              <a:rPr lang="en-US" dirty="0"/>
              <a:t>X-ray machine </a:t>
            </a:r>
          </a:p>
          <a:p>
            <a:r>
              <a:rPr lang="en-US" dirty="0"/>
              <a:t>Collimator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348" r="15390"/>
          <a:stretch/>
        </p:blipFill>
        <p:spPr>
          <a:xfrm>
            <a:off x="3324282" y="3607881"/>
            <a:ext cx="2675394" cy="305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830" y="3607881"/>
            <a:ext cx="2963170" cy="305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51" y="4771445"/>
            <a:ext cx="2643812" cy="203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1371600"/>
            <a:ext cx="3388205" cy="201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924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Radiology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48356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Radiopaque (White)</a:t>
            </a:r>
          </a:p>
          <a:p>
            <a:r>
              <a:rPr lang="en-US" dirty="0" smtClean="0"/>
              <a:t>Radiolucent (Black)</a:t>
            </a:r>
          </a:p>
          <a:p>
            <a:r>
              <a:rPr lang="en-US" dirty="0" err="1" smtClean="0"/>
              <a:t>Milliamperage</a:t>
            </a:r>
            <a:r>
              <a:rPr lang="en-US" dirty="0" smtClean="0"/>
              <a:t> (mA) </a:t>
            </a:r>
          </a:p>
          <a:p>
            <a:r>
              <a:rPr lang="en-US" dirty="0" err="1" smtClean="0"/>
              <a:t>Kilovoltage</a:t>
            </a:r>
            <a:r>
              <a:rPr lang="en-US" dirty="0" smtClean="0"/>
              <a:t> peak (</a:t>
            </a:r>
            <a:r>
              <a:rPr lang="en-US" dirty="0" err="1" smtClean="0"/>
              <a:t>kVp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LAT</a:t>
            </a:r>
          </a:p>
          <a:p>
            <a:r>
              <a:rPr lang="en-US" dirty="0" smtClean="0"/>
              <a:t>VD</a:t>
            </a:r>
          </a:p>
          <a:p>
            <a:r>
              <a:rPr lang="en-US" dirty="0" smtClean="0"/>
              <a:t>DV</a:t>
            </a:r>
          </a:p>
          <a:p>
            <a:r>
              <a:rPr lang="en-US" dirty="0" smtClean="0"/>
              <a:t>Oblique</a:t>
            </a:r>
            <a:endParaRPr lang="en-US" dirty="0"/>
          </a:p>
          <a:p>
            <a:r>
              <a:rPr lang="en-US" dirty="0"/>
              <a:t>AP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8"/>
            <a:ext cx="3566160" cy="46743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X-Ray Packages (3)</a:t>
            </a:r>
          </a:p>
          <a:p>
            <a:pPr lvl="1"/>
            <a:r>
              <a:rPr lang="en-US" dirty="0" smtClean="0"/>
              <a:t>Thoracic</a:t>
            </a:r>
          </a:p>
          <a:p>
            <a:pPr lvl="1"/>
            <a:r>
              <a:rPr lang="en-US" dirty="0" smtClean="0"/>
              <a:t>Abdomen</a:t>
            </a:r>
          </a:p>
          <a:p>
            <a:pPr lvl="1"/>
            <a:r>
              <a:rPr lang="en-US" dirty="0" smtClean="0"/>
              <a:t>Pelvic</a:t>
            </a:r>
          </a:p>
          <a:p>
            <a:pPr lvl="1"/>
            <a:r>
              <a:rPr lang="en-US" dirty="0" smtClean="0"/>
              <a:t>Skull</a:t>
            </a:r>
          </a:p>
          <a:p>
            <a:pPr lvl="1"/>
            <a:r>
              <a:rPr lang="en-US" dirty="0" smtClean="0"/>
              <a:t>Spine</a:t>
            </a:r>
          </a:p>
          <a:p>
            <a:pPr lvl="1"/>
            <a:r>
              <a:rPr lang="en-US" dirty="0" smtClean="0"/>
              <a:t>Long Bone</a:t>
            </a:r>
          </a:p>
          <a:p>
            <a:r>
              <a:rPr lang="en-US" dirty="0" smtClean="0"/>
              <a:t>Contrast mediums</a:t>
            </a:r>
            <a:endParaRPr lang="en-US" dirty="0"/>
          </a:p>
          <a:p>
            <a:pPr lvl="1"/>
            <a:r>
              <a:rPr lang="en-US" dirty="0" smtClean="0"/>
              <a:t>Barium sulfate</a:t>
            </a:r>
          </a:p>
          <a:p>
            <a:pPr lvl="1"/>
            <a:r>
              <a:rPr lang="en-US" dirty="0" smtClean="0"/>
              <a:t>Lower GI</a:t>
            </a:r>
          </a:p>
          <a:p>
            <a:pPr lvl="1"/>
            <a:r>
              <a:rPr lang="en-US" dirty="0" smtClean="0"/>
              <a:t>Upper GI</a:t>
            </a:r>
          </a:p>
        </p:txBody>
      </p:sp>
    </p:spTree>
    <p:extLst>
      <p:ext uri="{BB962C8B-B14F-4D97-AF65-F5344CB8AC3E}">
        <p14:creationId xmlns:p14="http://schemas.microsoft.com/office/powerpoint/2010/main" val="314769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Veterinary Animal Restraint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Positioning patient and keeping patient </a:t>
            </a:r>
            <a:r>
              <a:rPr lang="en-US" dirty="0" smtClean="0"/>
              <a:t>still. </a:t>
            </a:r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common right lateral </a:t>
            </a:r>
            <a:r>
              <a:rPr lang="en-US" dirty="0" err="1" smtClean="0"/>
              <a:t>recumbency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7341" b="7341"/>
          <a:stretch>
            <a:fillRect/>
          </a:stretch>
        </p:blipFill>
        <p:spPr>
          <a:xfrm>
            <a:off x="4648200" y="1735138"/>
            <a:ext cx="3566160" cy="471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19" y="3630371"/>
            <a:ext cx="3810000" cy="281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133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List of settings on the machine based upon thickness of area to be </a:t>
            </a:r>
            <a:r>
              <a:rPr lang="en-US" dirty="0" smtClean="0"/>
              <a:t>exposed.</a:t>
            </a:r>
          </a:p>
          <a:p>
            <a:r>
              <a:rPr lang="en-US" dirty="0" smtClean="0"/>
              <a:t>Grid technique </a:t>
            </a:r>
          </a:p>
          <a:p>
            <a:pPr lvl="1"/>
            <a:r>
              <a:rPr lang="en-US" dirty="0" smtClean="0"/>
              <a:t>Film </a:t>
            </a:r>
            <a:r>
              <a:rPr lang="en-US" dirty="0"/>
              <a:t>not in contact with patient </a:t>
            </a:r>
            <a:endParaRPr lang="en-US" dirty="0" smtClean="0"/>
          </a:p>
          <a:p>
            <a:pPr lvl="1"/>
            <a:r>
              <a:rPr lang="en-US" dirty="0" smtClean="0"/>
              <a:t>Radiation </a:t>
            </a:r>
            <a:r>
              <a:rPr lang="en-US" dirty="0"/>
              <a:t>source is lower </a:t>
            </a:r>
          </a:p>
          <a:p>
            <a:r>
              <a:rPr lang="en-US" dirty="0"/>
              <a:t>Tabletop technique- Cassette is in contact with patient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294" y="1735139"/>
            <a:ext cx="42926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67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Setting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3666607"/>
          </a:xfrm>
        </p:spPr>
        <p:txBody>
          <a:bodyPr/>
          <a:lstStyle/>
          <a:p>
            <a:r>
              <a:rPr lang="en-US" dirty="0"/>
              <a:t>On/off </a:t>
            </a:r>
            <a:r>
              <a:rPr lang="en-US" dirty="0" smtClean="0"/>
              <a:t>switch</a:t>
            </a:r>
          </a:p>
          <a:p>
            <a:r>
              <a:rPr lang="en-US" dirty="0" err="1" smtClean="0"/>
              <a:t>kVp</a:t>
            </a:r>
            <a:r>
              <a:rPr lang="en-US" dirty="0" smtClean="0"/>
              <a:t> knob</a:t>
            </a:r>
          </a:p>
          <a:p>
            <a:r>
              <a:rPr lang="en-US" dirty="0" smtClean="0"/>
              <a:t>mA knob</a:t>
            </a:r>
            <a:endParaRPr lang="en-US" dirty="0"/>
          </a:p>
          <a:p>
            <a:r>
              <a:rPr lang="en-US" dirty="0" smtClean="0"/>
              <a:t>Timer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81" r="1681"/>
          <a:stretch>
            <a:fillRect/>
          </a:stretch>
        </p:blipFill>
        <p:spPr>
          <a:xfrm>
            <a:off x="4253258" y="1594048"/>
            <a:ext cx="4323939" cy="491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524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Radiology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Legally required </a:t>
            </a:r>
            <a:r>
              <a:rPr lang="en-US" dirty="0" smtClean="0"/>
              <a:t>document. </a:t>
            </a:r>
            <a:endParaRPr lang="en-US" dirty="0"/>
          </a:p>
          <a:p>
            <a:r>
              <a:rPr lang="en-US" dirty="0" smtClean="0"/>
              <a:t>Meeting standards of profession.</a:t>
            </a:r>
            <a:endParaRPr lang="en-US" dirty="0"/>
          </a:p>
          <a:p>
            <a:r>
              <a:rPr lang="en-US" dirty="0"/>
              <a:t>Comparison on techniques for patient follow-up </a:t>
            </a:r>
            <a:r>
              <a:rPr lang="en-US" dirty="0" smtClean="0"/>
              <a:t>films. </a:t>
            </a:r>
            <a:endParaRPr lang="en-US" dirty="0"/>
          </a:p>
          <a:p>
            <a:r>
              <a:rPr lang="en-US" dirty="0"/>
              <a:t>Recording quality of film </a:t>
            </a:r>
            <a:r>
              <a:rPr lang="en-US" dirty="0" smtClean="0"/>
              <a:t>taken.</a:t>
            </a:r>
            <a:endParaRPr lang="en-US" dirty="0"/>
          </a:p>
          <a:p>
            <a:r>
              <a:rPr lang="en-US" dirty="0"/>
              <a:t>State practice acts outline required information for the </a:t>
            </a:r>
            <a:r>
              <a:rPr lang="en-US" dirty="0" smtClean="0"/>
              <a:t>log.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614" r="-86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927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Calipers</a:t>
            </a:r>
            <a:r>
              <a:rPr lang="en-US" dirty="0"/>
              <a:t>- Device used to measure thickness of a body </a:t>
            </a:r>
            <a:r>
              <a:rPr lang="en-US" dirty="0" smtClean="0"/>
              <a:t>part. </a:t>
            </a:r>
            <a:endParaRPr lang="en-US" dirty="0"/>
          </a:p>
          <a:p>
            <a:r>
              <a:rPr lang="en-US" dirty="0" smtClean="0"/>
              <a:t>Centimeters</a:t>
            </a:r>
            <a:r>
              <a:rPr lang="en-US" dirty="0"/>
              <a:t>-</a:t>
            </a:r>
            <a:r>
              <a:rPr lang="en-US" dirty="0" smtClean="0"/>
              <a:t>Scale used for x</a:t>
            </a:r>
            <a:r>
              <a:rPr lang="en-US" dirty="0"/>
              <a:t>-</a:t>
            </a:r>
            <a:r>
              <a:rPr lang="en-US" dirty="0" smtClean="0"/>
              <a:t>rays.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047" r="6047"/>
          <a:stretch>
            <a:fillRect/>
          </a:stretch>
        </p:blipFill>
        <p:spPr>
          <a:xfrm>
            <a:off x="4648200" y="1735138"/>
            <a:ext cx="3566160" cy="4331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63" y="4064746"/>
            <a:ext cx="4091997" cy="216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108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Hospital name, address, and phone number </a:t>
            </a:r>
          </a:p>
          <a:p>
            <a:r>
              <a:rPr lang="en-US" dirty="0" smtClean="0"/>
              <a:t>Veterinarian’s name </a:t>
            </a:r>
            <a:endParaRPr lang="en-US" dirty="0"/>
          </a:p>
          <a:p>
            <a:r>
              <a:rPr lang="en-US" dirty="0"/>
              <a:t>X-</a:t>
            </a:r>
            <a:r>
              <a:rPr lang="en-US" dirty="0" smtClean="0"/>
              <a:t>ray number </a:t>
            </a:r>
            <a:endParaRPr lang="en-US" dirty="0"/>
          </a:p>
          <a:p>
            <a:r>
              <a:rPr lang="en-US" dirty="0"/>
              <a:t>Client’s name </a:t>
            </a:r>
          </a:p>
          <a:p>
            <a:r>
              <a:rPr lang="en-US" dirty="0"/>
              <a:t>Patient’s name </a:t>
            </a:r>
          </a:p>
          <a:p>
            <a:r>
              <a:rPr lang="en-US" dirty="0"/>
              <a:t>Date </a:t>
            </a:r>
          </a:p>
          <a:p>
            <a:r>
              <a:rPr lang="en-US" dirty="0"/>
              <a:t>Directional label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7341" b="734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894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49299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Manual </a:t>
            </a:r>
            <a:endParaRPr lang="en-US" dirty="0"/>
          </a:p>
          <a:p>
            <a:pPr lvl="1"/>
            <a:r>
              <a:rPr lang="en-US" dirty="0"/>
              <a:t>Done by hand </a:t>
            </a:r>
            <a:endParaRPr lang="en-US" dirty="0" smtClean="0"/>
          </a:p>
          <a:p>
            <a:pPr lvl="1"/>
            <a:r>
              <a:rPr lang="en-US" dirty="0" smtClean="0"/>
              <a:t>Takes </a:t>
            </a:r>
            <a:r>
              <a:rPr lang="en-US" dirty="0"/>
              <a:t>longer </a:t>
            </a:r>
          </a:p>
          <a:p>
            <a:pPr lvl="1"/>
            <a:r>
              <a:rPr lang="en-US" dirty="0" smtClean="0"/>
              <a:t>Is less expensive 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Automatic 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Done </a:t>
            </a:r>
            <a:r>
              <a:rPr lang="en-US" dirty="0"/>
              <a:t>by machine </a:t>
            </a:r>
            <a:endParaRPr lang="en-US" dirty="0" smtClean="0"/>
          </a:p>
          <a:p>
            <a:pPr lvl="1">
              <a:buFont typeface="Courier New"/>
              <a:buChar char="o"/>
            </a:pPr>
            <a:r>
              <a:rPr lang="en-US" dirty="0" smtClean="0"/>
              <a:t>More </a:t>
            </a:r>
            <a:r>
              <a:rPr lang="en-US" dirty="0"/>
              <a:t>expensive </a:t>
            </a:r>
            <a:endParaRPr lang="en-US" dirty="0" smtClean="0"/>
          </a:p>
          <a:p>
            <a:pPr lvl="1">
              <a:buFont typeface="Courier New"/>
              <a:buChar char="o"/>
            </a:pPr>
            <a:r>
              <a:rPr lang="en-US" dirty="0" smtClean="0"/>
              <a:t>Quicker 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 smtClean="0"/>
              <a:t>Better </a:t>
            </a:r>
            <a:r>
              <a:rPr lang="en-US" dirty="0"/>
              <a:t>quality </a:t>
            </a:r>
            <a:endParaRPr lang="en-US" dirty="0" smtClean="0"/>
          </a:p>
          <a:p>
            <a:pPr lvl="1">
              <a:buFont typeface="Courier New"/>
              <a:buChar char="o"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-Film is fed through machine and undergoes same process as manual.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7147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Manual </a:t>
            </a:r>
            <a:r>
              <a:rPr lang="en-US" sz="2400" dirty="0" smtClean="0"/>
              <a:t>Developing</a:t>
            </a:r>
          </a:p>
          <a:p>
            <a:r>
              <a:rPr lang="en-US" sz="2400" dirty="0" smtClean="0"/>
              <a:t>Developing tanks </a:t>
            </a:r>
            <a:endParaRPr lang="en-US" dirty="0" smtClean="0"/>
          </a:p>
          <a:p>
            <a:pPr lvl="1"/>
            <a:r>
              <a:rPr lang="en-US" dirty="0" smtClean="0"/>
              <a:t>Developer </a:t>
            </a:r>
            <a:r>
              <a:rPr lang="en-US" dirty="0"/>
              <a:t>solution </a:t>
            </a:r>
          </a:p>
          <a:p>
            <a:pPr lvl="2"/>
            <a:r>
              <a:rPr lang="en-US" dirty="0"/>
              <a:t>Left side </a:t>
            </a:r>
          </a:p>
          <a:p>
            <a:pPr lvl="2"/>
            <a:r>
              <a:rPr lang="en-US" dirty="0"/>
              <a:t>Develops the film </a:t>
            </a:r>
          </a:p>
          <a:p>
            <a:pPr lvl="1"/>
            <a:r>
              <a:rPr lang="en-US" dirty="0"/>
              <a:t>Fixer solution </a:t>
            </a:r>
          </a:p>
          <a:p>
            <a:pPr lvl="2"/>
            <a:r>
              <a:rPr lang="en-US" dirty="0"/>
              <a:t>Right side </a:t>
            </a:r>
          </a:p>
          <a:p>
            <a:pPr lvl="2"/>
            <a:r>
              <a:rPr lang="en-US" dirty="0"/>
              <a:t>Fixes film and maintains life of film </a:t>
            </a:r>
          </a:p>
          <a:p>
            <a:pPr lvl="1"/>
            <a:r>
              <a:rPr lang="en-US" dirty="0"/>
              <a:t>Wash tank </a:t>
            </a:r>
          </a:p>
          <a:p>
            <a:pPr lvl="2"/>
            <a:r>
              <a:rPr lang="en-US" dirty="0"/>
              <a:t>Far right </a:t>
            </a:r>
          </a:p>
          <a:p>
            <a:pPr lvl="2"/>
            <a:r>
              <a:rPr lang="en-US" dirty="0"/>
              <a:t>Rids film of chemicals </a:t>
            </a:r>
          </a:p>
        </p:txBody>
      </p:sp>
    </p:spTree>
    <p:extLst>
      <p:ext uri="{BB962C8B-B14F-4D97-AF65-F5344CB8AC3E}">
        <p14:creationId xmlns:p14="http://schemas.microsoft.com/office/powerpoint/2010/main" val="1973687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vs. Digital (Automatic transfer to computer)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Cassettes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Hold the film </a:t>
            </a:r>
          </a:p>
          <a:p>
            <a:r>
              <a:rPr lang="en-US" dirty="0"/>
              <a:t>Prevent exposure of film to light </a:t>
            </a:r>
          </a:p>
          <a:p>
            <a:r>
              <a:rPr lang="en-US" dirty="0"/>
              <a:t>Handle with care to avoid artifacts on the film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Hanger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Used to secure film for processing </a:t>
            </a:r>
            <a:endParaRPr lang="en-US" dirty="0" smtClean="0"/>
          </a:p>
          <a:p>
            <a:r>
              <a:rPr lang="en-US" dirty="0" smtClean="0"/>
              <a:t>Metal frame</a:t>
            </a:r>
            <a:endParaRPr lang="en-US" dirty="0"/>
          </a:p>
          <a:p>
            <a:r>
              <a:rPr lang="en-US" dirty="0" smtClean="0"/>
              <a:t>Allows </a:t>
            </a:r>
            <a:r>
              <a:rPr lang="en-US" dirty="0"/>
              <a:t>film to hang in tanks 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26" y="4333489"/>
            <a:ext cx="2895163" cy="238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247" y="4333489"/>
            <a:ext cx="2997200" cy="238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57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􏰒  What are radiation safety practices within the veterinary facility? </a:t>
            </a:r>
          </a:p>
          <a:p>
            <a:r>
              <a:rPr lang="en-US" dirty="0"/>
              <a:t>􏰒  How are radiology logs maintained within the facility? </a:t>
            </a:r>
          </a:p>
          <a:p>
            <a:r>
              <a:rPr lang="en-US" dirty="0"/>
              <a:t>􏰒  How is a technique chart used in veterinary radiology? </a:t>
            </a:r>
          </a:p>
          <a:p>
            <a:r>
              <a:rPr lang="en-US" dirty="0"/>
              <a:t>􏰒  How are the proper settings applied to radiology equipment?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􏰒  How are calipers used in radiology? </a:t>
            </a:r>
          </a:p>
          <a:p>
            <a:r>
              <a:rPr lang="en-US" dirty="0"/>
              <a:t>􏰒  How are radiology logs maintained within the facility? </a:t>
            </a:r>
          </a:p>
          <a:p>
            <a:r>
              <a:rPr lang="en-US" dirty="0"/>
              <a:t>􏰒  How are identification markers used in radiology? </a:t>
            </a:r>
          </a:p>
          <a:p>
            <a:r>
              <a:rPr lang="en-US" dirty="0"/>
              <a:t>􏰒  What techniques are used for manual and automatic film developing? </a:t>
            </a:r>
          </a:p>
          <a:p>
            <a:r>
              <a:rPr lang="en-US" dirty="0"/>
              <a:t>􏰒  How are radiographs filed? </a:t>
            </a:r>
          </a:p>
        </p:txBody>
      </p:sp>
    </p:spTree>
    <p:extLst>
      <p:ext uri="{BB962C8B-B14F-4D97-AF65-F5344CB8AC3E}">
        <p14:creationId xmlns:p14="http://schemas.microsoft.com/office/powerpoint/2010/main" val="342783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Care, Maintenance, &amp;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Filing film</a:t>
            </a:r>
          </a:p>
          <a:p>
            <a:pPr lvl="1"/>
            <a:r>
              <a:rPr lang="en-US" dirty="0" smtClean="0"/>
              <a:t>Stored </a:t>
            </a:r>
            <a:r>
              <a:rPr lang="en-US" dirty="0"/>
              <a:t>and filed in much the same manner as medical </a:t>
            </a:r>
            <a:r>
              <a:rPr lang="en-US" dirty="0" smtClean="0"/>
              <a:t>records.</a:t>
            </a:r>
          </a:p>
          <a:p>
            <a:pPr lvl="1"/>
            <a:r>
              <a:rPr lang="en-US" dirty="0" smtClean="0"/>
              <a:t>Maybe done alphabetically or numerically.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Darkroom care and maintenance </a:t>
            </a:r>
            <a:endParaRPr lang="en-US" dirty="0" smtClean="0"/>
          </a:p>
          <a:p>
            <a:pPr lvl="1"/>
            <a:r>
              <a:rPr lang="en-US" dirty="0" smtClean="0"/>
              <a:t>Should </a:t>
            </a:r>
            <a:r>
              <a:rPr lang="en-US" dirty="0"/>
              <a:t>be clutter-free and clean </a:t>
            </a:r>
            <a:endParaRPr lang="en-US" dirty="0" smtClean="0"/>
          </a:p>
          <a:p>
            <a:pPr lvl="1"/>
            <a:r>
              <a:rPr lang="en-US" dirty="0" smtClean="0"/>
              <a:t>Should </a:t>
            </a:r>
            <a:r>
              <a:rPr lang="en-US" dirty="0"/>
              <a:t>be free of light leaks </a:t>
            </a:r>
            <a:endParaRPr lang="en-US" dirty="0" smtClean="0"/>
          </a:p>
          <a:p>
            <a:pPr lvl="1"/>
            <a:r>
              <a:rPr lang="en-US" dirty="0" smtClean="0"/>
              <a:t>Unexposed </a:t>
            </a:r>
            <a:r>
              <a:rPr lang="en-US" dirty="0"/>
              <a:t>film should be placed on counter with a metal object on the film </a:t>
            </a:r>
            <a:endParaRPr lang="en-US" dirty="0" smtClean="0"/>
          </a:p>
          <a:p>
            <a:pPr lvl="1"/>
            <a:r>
              <a:rPr lang="en-US" dirty="0" smtClean="0"/>
              <a:t>Has </a:t>
            </a:r>
            <a:r>
              <a:rPr lang="en-US" dirty="0"/>
              <a:t>a wet side and a dry side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1026" b="31743"/>
          <a:stretch/>
        </p:blipFill>
        <p:spPr>
          <a:xfrm>
            <a:off x="5717075" y="1008796"/>
            <a:ext cx="2857500" cy="725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98" y="3849752"/>
            <a:ext cx="2288526" cy="2957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10321" b="11064"/>
          <a:stretch/>
        </p:blipFill>
        <p:spPr>
          <a:xfrm>
            <a:off x="6228704" y="5236892"/>
            <a:ext cx="2660806" cy="157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224" y="4024798"/>
            <a:ext cx="2186308" cy="278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592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Imaging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25" y="1561531"/>
            <a:ext cx="3569406" cy="236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622" y="1561531"/>
            <a:ext cx="3670391" cy="4890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25" y="3930375"/>
            <a:ext cx="3569406" cy="256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2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radiology?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1207603"/>
          </a:xfrm>
        </p:spPr>
        <p:txBody>
          <a:bodyPr/>
          <a:lstStyle/>
          <a:p>
            <a:r>
              <a:rPr lang="en-US" dirty="0"/>
              <a:t>Study of radiation and proper way to obtain </a:t>
            </a:r>
            <a:r>
              <a:rPr lang="en-US" dirty="0" smtClean="0"/>
              <a:t>radiographs.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32" y="1735139"/>
            <a:ext cx="4707563" cy="4420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32" y="2942742"/>
            <a:ext cx="3213100" cy="321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925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Diagnostics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ultrasonic waves to view images of internal </a:t>
            </a:r>
            <a:r>
              <a:rPr lang="en-US" dirty="0" smtClean="0"/>
              <a:t>organs. </a:t>
            </a:r>
            <a:endParaRPr lang="en-US" dirty="0"/>
          </a:p>
          <a:p>
            <a:r>
              <a:rPr lang="en-US" dirty="0"/>
              <a:t>Sound waves bounce off patient and create an echo within the tissues which are projected </a:t>
            </a: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 smtClean="0"/>
              <a:t>screen. </a:t>
            </a:r>
            <a:endParaRPr lang="en-US" dirty="0"/>
          </a:p>
          <a:p>
            <a:r>
              <a:rPr lang="en-US" dirty="0" smtClean="0"/>
              <a:t>Transducer is a wand</a:t>
            </a:r>
            <a:r>
              <a:rPr lang="en-US" dirty="0"/>
              <a:t>-</a:t>
            </a:r>
            <a:r>
              <a:rPr lang="en-US" dirty="0" smtClean="0"/>
              <a:t>like tool that scans the area.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7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</a:t>
            </a:r>
            <a:r>
              <a:rPr lang="en-US" dirty="0"/>
              <a:t>examination of the interior of the body using an </a:t>
            </a:r>
            <a:r>
              <a:rPr lang="en-US" dirty="0" smtClean="0"/>
              <a:t>endoscope.</a:t>
            </a:r>
            <a:endParaRPr lang="en-US" dirty="0"/>
          </a:p>
          <a:p>
            <a:r>
              <a:rPr lang="en-US" dirty="0" smtClean="0"/>
              <a:t>Endoscope </a:t>
            </a:r>
            <a:r>
              <a:rPr lang="en-US" dirty="0"/>
              <a:t>is a series of fine glass rods that project an image through a light </a:t>
            </a:r>
            <a:r>
              <a:rPr lang="en-US" dirty="0" smtClean="0"/>
              <a:t>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9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Standards are governed by OSHA and Department of </a:t>
            </a:r>
            <a:r>
              <a:rPr lang="en-US" dirty="0" smtClean="0"/>
              <a:t>Health. </a:t>
            </a:r>
            <a:endParaRPr lang="en-US" sz="2800" dirty="0"/>
          </a:p>
          <a:p>
            <a:r>
              <a:rPr lang="en-US" dirty="0"/>
              <a:t>Radiation causes </a:t>
            </a:r>
            <a:endParaRPr lang="en-US" sz="2800" dirty="0"/>
          </a:p>
          <a:p>
            <a:pPr lvl="1"/>
            <a:r>
              <a:rPr lang="en-US" sz="2400" dirty="0"/>
              <a:t>Damage to cells </a:t>
            </a:r>
            <a:endParaRPr lang="en-US" sz="2800" dirty="0"/>
          </a:p>
          <a:p>
            <a:pPr lvl="1"/>
            <a:r>
              <a:rPr lang="en-US" sz="2400" dirty="0"/>
              <a:t>Some cells more sensitive than others </a:t>
            </a:r>
            <a:endParaRPr lang="en-US" sz="2800" dirty="0"/>
          </a:p>
          <a:p>
            <a:r>
              <a:rPr lang="en-US" dirty="0"/>
              <a:t>Occurs with small exposures over a length of time </a:t>
            </a:r>
            <a:endParaRPr lang="en-US" sz="2800" dirty="0"/>
          </a:p>
          <a:p>
            <a:r>
              <a:rPr lang="en-US" dirty="0"/>
              <a:t>Radiation is invisible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292" y="1735139"/>
            <a:ext cx="3873500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826" y="4364039"/>
            <a:ext cx="4663440" cy="226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292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Dosimeter (Badge)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Measures radiation </a:t>
            </a:r>
            <a:r>
              <a:rPr lang="en-US" dirty="0" smtClean="0"/>
              <a:t>exposure.</a:t>
            </a:r>
          </a:p>
          <a:p>
            <a:r>
              <a:rPr lang="en-US" dirty="0" smtClean="0"/>
              <a:t>Should </a:t>
            </a:r>
            <a:r>
              <a:rPr lang="en-US" dirty="0"/>
              <a:t>be worn by anyone with increased risk of occupational </a:t>
            </a:r>
            <a:r>
              <a:rPr lang="en-US" dirty="0" smtClean="0"/>
              <a:t>exposure.</a:t>
            </a:r>
          </a:p>
          <a:p>
            <a:r>
              <a:rPr lang="en-US" dirty="0" smtClean="0"/>
              <a:t>Pregnant women have a special badge and are not allowed to be exposed to radiation. </a:t>
            </a:r>
          </a:p>
          <a:p>
            <a:r>
              <a:rPr lang="en-US" dirty="0" smtClean="0"/>
              <a:t>CLEAR!!!!!!!!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944" r="6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03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Lead aprons, gloves, and </a:t>
            </a:r>
            <a:r>
              <a:rPr lang="en-US" dirty="0" smtClean="0"/>
              <a:t>shields.</a:t>
            </a:r>
          </a:p>
          <a:p>
            <a:r>
              <a:rPr lang="en-US" dirty="0" smtClean="0"/>
              <a:t>Do </a:t>
            </a:r>
            <a:r>
              <a:rPr lang="en-US" dirty="0"/>
              <a:t>not fold lead </a:t>
            </a:r>
            <a:r>
              <a:rPr lang="en-US" dirty="0" smtClean="0"/>
              <a:t>materials. 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369" t="5423" r="14369" b="4633"/>
          <a:stretch/>
        </p:blipFill>
        <p:spPr>
          <a:xfrm>
            <a:off x="4268910" y="1741025"/>
            <a:ext cx="4327102" cy="442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0979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118</TotalTime>
  <Words>548</Words>
  <Application>Microsoft Office PowerPoint</Application>
  <PresentationFormat>On-screen Show (4:3)</PresentationFormat>
  <Paragraphs>136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Inkwell</vt:lpstr>
      <vt:lpstr>Surgical and Radiological Procedures</vt:lpstr>
      <vt:lpstr>Essential Questions</vt:lpstr>
      <vt:lpstr>Diagnostic Imaging</vt:lpstr>
      <vt:lpstr>What is radiology?</vt:lpstr>
      <vt:lpstr>Ultrasound Diagnostics</vt:lpstr>
      <vt:lpstr>Endoscopy</vt:lpstr>
      <vt:lpstr>Radiation Safety</vt:lpstr>
      <vt:lpstr>Dosimeter (Badge)</vt:lpstr>
      <vt:lpstr>Protective Equipment</vt:lpstr>
      <vt:lpstr>Radiograph Equipment</vt:lpstr>
      <vt:lpstr>Radiology Terminology</vt:lpstr>
      <vt:lpstr>Veterinary Animal Restraint</vt:lpstr>
      <vt:lpstr>Technique Chart</vt:lpstr>
      <vt:lpstr>Machine Setting Procedures</vt:lpstr>
      <vt:lpstr>Radiology Log</vt:lpstr>
      <vt:lpstr>Patient Measurement</vt:lpstr>
      <vt:lpstr>Film Identification</vt:lpstr>
      <vt:lpstr>Developing Film</vt:lpstr>
      <vt:lpstr>Manual vs. Digital (Automatic transfer to computer)</vt:lpstr>
      <vt:lpstr>Film Care, Maintenance, &amp; Storage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and Radiological Procedures</dc:title>
  <dc:creator>Keonte Edmonds</dc:creator>
  <cp:lastModifiedBy>Sarah Smith</cp:lastModifiedBy>
  <cp:revision>17</cp:revision>
  <dcterms:created xsi:type="dcterms:W3CDTF">2015-12-01T01:16:40Z</dcterms:created>
  <dcterms:modified xsi:type="dcterms:W3CDTF">2020-03-20T13:10:01Z</dcterms:modified>
</cp:coreProperties>
</file>