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4922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0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01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090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0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3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6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5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8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85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908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Surgical Preparation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Veterinary Assisting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8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pack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4000" dirty="0"/>
              <a:t>Pack supplies include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Gauze sponges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Laparotomy towel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Suture material</a:t>
            </a:r>
          </a:p>
          <a:p>
            <a:pPr lvl="2"/>
            <a:r>
              <a:rPr lang="en-US" sz="3200" dirty="0">
                <a:solidFill>
                  <a:srgbClr val="FF0000"/>
                </a:solidFill>
              </a:rPr>
              <a:t>Surgical blade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65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Pack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/>
          </a:p>
          <a:p>
            <a:pPr lvl="1"/>
            <a:r>
              <a:rPr lang="en-US" sz="3600" dirty="0"/>
              <a:t>Scrub Pack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Hard bristle brush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Sterile hand towel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Surgical scrub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Surgery gloves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7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Gloving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600" dirty="0">
                <a:solidFill>
                  <a:srgbClr val="FF0000"/>
                </a:solidFill>
              </a:rPr>
              <a:t>Open gloving</a:t>
            </a:r>
            <a:r>
              <a:rPr lang="en-US" sz="3600" dirty="0"/>
              <a:t>- Picking up and placing gloves on in a manner that the outside of glove doesn’t contact the skin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Closed gloving</a:t>
            </a:r>
            <a:r>
              <a:rPr lang="en-US" sz="3600" dirty="0"/>
              <a:t> - Picking up the gloves by using the gown sleeves so skin doesn’t contact gloves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1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Gown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pPr lvl="1"/>
            <a:r>
              <a:rPr lang="en-US" sz="4000" dirty="0"/>
              <a:t>Contains gowns used in surgery</a:t>
            </a:r>
          </a:p>
          <a:p>
            <a:pPr lvl="1"/>
            <a:r>
              <a:rPr lang="en-US" sz="4000" dirty="0"/>
              <a:t>Must be opened in a manner that will maintain </a:t>
            </a:r>
            <a:r>
              <a:rPr lang="en-US" sz="4000" dirty="0">
                <a:solidFill>
                  <a:srgbClr val="FF0000"/>
                </a:solidFill>
              </a:rPr>
              <a:t>sterility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9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GowNing</a:t>
            </a:r>
            <a:r>
              <a:rPr lang="en-US" dirty="0" smtClean="0"/>
              <a:t> </a:t>
            </a:r>
            <a:r>
              <a:rPr lang="en-US" dirty="0" smtClean="0"/>
              <a:t>the Surgeon and Assistants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Don mask, cap, hair cover, and boot covers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Perform surgical scrub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Dry hands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Apply gown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Apply gloves 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Assistant ties back of gown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9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Sutures and Surgical Blades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Know types and sizes of blades  and suture material</a:t>
            </a:r>
          </a:p>
          <a:p>
            <a:pPr lvl="1"/>
            <a:r>
              <a:rPr lang="en-US" sz="3600" dirty="0"/>
              <a:t>Sutures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Absorbable</a:t>
            </a:r>
            <a:r>
              <a:rPr lang="en-US" sz="2800" dirty="0"/>
              <a:t> - Broken down within the body</a:t>
            </a:r>
          </a:p>
          <a:p>
            <a:pPr lvl="2"/>
            <a:r>
              <a:rPr lang="en-US" sz="2800" dirty="0" err="1">
                <a:solidFill>
                  <a:srgbClr val="FF0000"/>
                </a:solidFill>
              </a:rPr>
              <a:t>Nonabsorbable</a:t>
            </a:r>
            <a:r>
              <a:rPr lang="en-US" sz="2800" dirty="0"/>
              <a:t>- Used to close skin and must be removed after wound healing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92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Scalpel blade and handle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Towel clamps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Needle holders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Tissue forceps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Hemostatic forceps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000" dirty="0" smtClean="0">
                <a:solidFill>
                  <a:srgbClr val="FF0000"/>
                </a:solidFill>
              </a:rPr>
              <a:t>Intestinal </a:t>
            </a:r>
            <a:r>
              <a:rPr lang="en-US" sz="3000" dirty="0">
                <a:solidFill>
                  <a:srgbClr val="FF0000"/>
                </a:solidFill>
              </a:rPr>
              <a:t>forceps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Scissors 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Retractors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Spay hook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63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pack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pPr lvl="1"/>
            <a:r>
              <a:rPr lang="en-US" sz="4600" dirty="0">
                <a:solidFill>
                  <a:srgbClr val="FF0000"/>
                </a:solidFill>
              </a:rPr>
              <a:t>Non-sterile</a:t>
            </a:r>
            <a:r>
              <a:rPr lang="en-US" sz="4600" dirty="0"/>
              <a:t> items </a:t>
            </a:r>
          </a:p>
          <a:p>
            <a:pPr lvl="2"/>
            <a:r>
              <a:rPr lang="en-US" sz="3600" dirty="0"/>
              <a:t>Hair cover or cap</a:t>
            </a:r>
          </a:p>
          <a:p>
            <a:pPr lvl="2"/>
            <a:r>
              <a:rPr lang="en-US" sz="3600" dirty="0"/>
              <a:t>Surgical mask</a:t>
            </a:r>
          </a:p>
          <a:p>
            <a:pPr lvl="2"/>
            <a:r>
              <a:rPr lang="en-US" sz="3600" dirty="0"/>
              <a:t>Booties or shoe covers</a:t>
            </a:r>
          </a:p>
          <a:p>
            <a:pPr lvl="1"/>
            <a:r>
              <a:rPr lang="en-US" sz="4600" dirty="0">
                <a:solidFill>
                  <a:srgbClr val="FF0000"/>
                </a:solidFill>
              </a:rPr>
              <a:t>Sterile</a:t>
            </a:r>
            <a:r>
              <a:rPr lang="en-US" sz="4600" dirty="0"/>
              <a:t> items</a:t>
            </a:r>
          </a:p>
          <a:p>
            <a:pPr lvl="2"/>
            <a:r>
              <a:rPr lang="en-US" sz="3600" dirty="0"/>
              <a:t>Scrub pack containing bristle brush</a:t>
            </a:r>
          </a:p>
          <a:p>
            <a:pPr lvl="2"/>
            <a:r>
              <a:rPr lang="en-US" sz="3600" dirty="0"/>
              <a:t>Sterile linen hand towel</a:t>
            </a:r>
          </a:p>
          <a:p>
            <a:pPr lvl="2"/>
            <a:r>
              <a:rPr lang="en-US" sz="3600" dirty="0"/>
              <a:t>Surgical scrub</a:t>
            </a:r>
          </a:p>
          <a:p>
            <a:pPr lvl="2"/>
            <a:r>
              <a:rPr lang="en-US" sz="3600" dirty="0"/>
              <a:t>Surgery glove pack with correct-sized gloves</a:t>
            </a:r>
          </a:p>
          <a:p>
            <a:pPr lvl="2"/>
            <a:r>
              <a:rPr lang="en-US" sz="3600" dirty="0"/>
              <a:t>Sterile gown pack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4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Sterilized separately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Instrument packs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½ surgical drape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¼ surgical drape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Towel packs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Individual instrument envelopes</a:t>
            </a:r>
          </a:p>
          <a:p>
            <a:pPr lvl="2"/>
            <a:r>
              <a:rPr lang="en-US" sz="2800" dirty="0">
                <a:solidFill>
                  <a:srgbClr val="FF0000"/>
                </a:solidFill>
              </a:rPr>
              <a:t>Bowel packs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214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235</Words>
  <Application>Microsoft Office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Surgical Preparation techniques</vt:lpstr>
      <vt:lpstr>Gloving Technique</vt:lpstr>
      <vt:lpstr>Gown Pack</vt:lpstr>
      <vt:lpstr>GowNing the Surgeon and Assistants</vt:lpstr>
      <vt:lpstr>Sutures and Surgical Blades</vt:lpstr>
      <vt:lpstr>Surgical Instruments</vt:lpstr>
      <vt:lpstr>Surgical Instruments</vt:lpstr>
      <vt:lpstr>Surgical pack preparation</vt:lpstr>
      <vt:lpstr>Surgery Pack</vt:lpstr>
      <vt:lpstr>Surgery pack (continued…)</vt:lpstr>
      <vt:lpstr>Surgery Pack (continued…)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Preparation techniques</dc:title>
  <dc:creator>jkinney</dc:creator>
  <cp:lastModifiedBy>Kelly Durdock</cp:lastModifiedBy>
  <cp:revision>2</cp:revision>
  <dcterms:created xsi:type="dcterms:W3CDTF">2015-04-16T13:38:22Z</dcterms:created>
  <dcterms:modified xsi:type="dcterms:W3CDTF">2016-11-25T21:08:34Z</dcterms:modified>
</cp:coreProperties>
</file>